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9"/>
  </p:notesMasterIdLst>
  <p:sldIdLst>
    <p:sldId id="331" r:id="rId2"/>
    <p:sldId id="335" r:id="rId3"/>
    <p:sldId id="336" r:id="rId4"/>
    <p:sldId id="337" r:id="rId5"/>
    <p:sldId id="338" r:id="rId6"/>
    <p:sldId id="340" r:id="rId7"/>
    <p:sldId id="341" r:id="rId8"/>
    <p:sldId id="342" r:id="rId9"/>
    <p:sldId id="343" r:id="rId10"/>
    <p:sldId id="344" r:id="rId11"/>
    <p:sldId id="346" r:id="rId12"/>
    <p:sldId id="345" r:id="rId13"/>
    <p:sldId id="347" r:id="rId14"/>
    <p:sldId id="256" r:id="rId15"/>
    <p:sldId id="263" r:id="rId16"/>
    <p:sldId id="258" r:id="rId17"/>
    <p:sldId id="264" r:id="rId18"/>
    <p:sldId id="259" r:id="rId19"/>
    <p:sldId id="261"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1" r:id="rId35"/>
    <p:sldId id="282" r:id="rId36"/>
    <p:sldId id="280"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5" r:id="rId59"/>
    <p:sldId id="306" r:id="rId60"/>
    <p:sldId id="307" r:id="rId61"/>
    <p:sldId id="309" r:id="rId62"/>
    <p:sldId id="310" r:id="rId63"/>
    <p:sldId id="311" r:id="rId64"/>
    <p:sldId id="308" r:id="rId65"/>
    <p:sldId id="312" r:id="rId66"/>
    <p:sldId id="314" r:id="rId67"/>
    <p:sldId id="313" r:id="rId68"/>
    <p:sldId id="315" r:id="rId69"/>
    <p:sldId id="316" r:id="rId70"/>
    <p:sldId id="319" r:id="rId71"/>
    <p:sldId id="320" r:id="rId72"/>
    <p:sldId id="322" r:id="rId73"/>
    <p:sldId id="318" r:id="rId74"/>
    <p:sldId id="317" r:id="rId75"/>
    <p:sldId id="323" r:id="rId76"/>
    <p:sldId id="324" r:id="rId77"/>
    <p:sldId id="329" r:id="rId78"/>
    <p:sldId id="325" r:id="rId79"/>
    <p:sldId id="326" r:id="rId80"/>
    <p:sldId id="330" r:id="rId81"/>
    <p:sldId id="328" r:id="rId82"/>
    <p:sldId id="332" r:id="rId83"/>
    <p:sldId id="334" r:id="rId84"/>
    <p:sldId id="348" r:id="rId85"/>
    <p:sldId id="339" r:id="rId86"/>
    <p:sldId id="349" r:id="rId87"/>
    <p:sldId id="350" r:id="rId8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434" autoAdjust="0"/>
  </p:normalViewPr>
  <p:slideViewPr>
    <p:cSldViewPr>
      <p:cViewPr varScale="1">
        <p:scale>
          <a:sx n="71" d="100"/>
          <a:sy n="71" d="100"/>
        </p:scale>
        <p:origin x="1176" y="5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99F024-10E3-401B-A11C-90A1CB57B228}" type="datetimeFigureOut">
              <a:rPr lang="en-US" smtClean="0"/>
              <a:t>11/16/2021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7B1003-7D74-432F-9B2E-1C8B8D9A66AB}" type="slidenum">
              <a:rPr lang="en-US" smtClean="0"/>
              <a:t>‹#›</a:t>
            </a:fld>
            <a:endParaRPr lang="en-US"/>
          </a:p>
        </p:txBody>
      </p:sp>
    </p:spTree>
    <p:extLst>
      <p:ext uri="{BB962C8B-B14F-4D97-AF65-F5344CB8AC3E}">
        <p14:creationId xmlns:p14="http://schemas.microsoft.com/office/powerpoint/2010/main" val="3513870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7B1003-7D74-432F-9B2E-1C8B8D9A66AB}" type="slidenum">
              <a:rPr lang="en-US" smtClean="0"/>
              <a:t>46</a:t>
            </a:fld>
            <a:endParaRPr lang="en-US"/>
          </a:p>
        </p:txBody>
      </p:sp>
    </p:spTree>
    <p:extLst>
      <p:ext uri="{BB962C8B-B14F-4D97-AF65-F5344CB8AC3E}">
        <p14:creationId xmlns:p14="http://schemas.microsoft.com/office/powerpoint/2010/main" val="825538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406EB8DA-0048-414B-8111-E8C627A4C80A}" type="datetimeFigureOut">
              <a:rPr lang="en-US" smtClean="0"/>
              <a:t>11/16/2021</a:t>
            </a:fld>
            <a:endParaRPr lang="en-US"/>
          </a:p>
        </p:txBody>
      </p:sp>
      <p:sp>
        <p:nvSpPr>
          <p:cNvPr id="8" name="Slide Number Placeholder 7"/>
          <p:cNvSpPr>
            <a:spLocks noGrp="1"/>
          </p:cNvSpPr>
          <p:nvPr>
            <p:ph type="sldNum" sz="quarter" idx="11"/>
          </p:nvPr>
        </p:nvSpPr>
        <p:spPr/>
        <p:txBody>
          <a:bodyPr/>
          <a:lstStyle/>
          <a:p>
            <a:fld id="{3EC57882-EC16-45FE-B3CC-7BC0DCC6074E}"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6EB8DA-0048-414B-8111-E8C627A4C80A}" type="datetimeFigureOut">
              <a:rPr lang="en-US" smtClean="0"/>
              <a:t>11/16/2021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57882-EC16-45FE-B3CC-7BC0DCC6074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6EB8DA-0048-414B-8111-E8C627A4C80A}" type="datetimeFigureOut">
              <a:rPr lang="en-US" smtClean="0"/>
              <a:t>11/16/2021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57882-EC16-45FE-B3CC-7BC0DCC6074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406EB8DA-0048-414B-8111-E8C627A4C80A}" type="datetimeFigureOut">
              <a:rPr lang="en-US" smtClean="0"/>
              <a:t>11/16/2021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57882-EC16-45FE-B3CC-7BC0DCC6074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6EB8DA-0048-414B-8111-E8C627A4C80A}" type="datetimeFigureOut">
              <a:rPr lang="en-US" smtClean="0"/>
              <a:t>11/16/2021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57882-EC16-45FE-B3CC-7BC0DCC6074E}" type="slidenum">
              <a:rPr lang="en-US" smtClean="0"/>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406EB8DA-0048-414B-8111-E8C627A4C80A}" type="datetimeFigureOut">
              <a:rPr lang="en-US" smtClean="0"/>
              <a:t>11/16/2021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57882-EC16-45FE-B3CC-7BC0DCC6074E}" type="slidenum">
              <a:rPr lang="en-US" smtClean="0"/>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406EB8DA-0048-414B-8111-E8C627A4C80A}" type="datetimeFigureOut">
              <a:rPr lang="en-US" smtClean="0"/>
              <a:t>11/16/2021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C57882-EC16-45FE-B3CC-7BC0DCC6074E}" type="slidenum">
              <a:rPr lang="en-US" smtClean="0"/>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06EB8DA-0048-414B-8111-E8C627A4C80A}" type="datetimeFigureOut">
              <a:rPr lang="en-US" smtClean="0"/>
              <a:t>11/16/2021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C57882-EC16-45FE-B3CC-7BC0DCC6074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6EB8DA-0048-414B-8111-E8C627A4C80A}" type="datetimeFigureOut">
              <a:rPr lang="en-US" smtClean="0"/>
              <a:t>11/16/2021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C57882-EC16-45FE-B3CC-7BC0DCC6074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6EB8DA-0048-414B-8111-E8C627A4C80A}" type="datetimeFigureOut">
              <a:rPr lang="en-US" smtClean="0"/>
              <a:t>11/16/2021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57882-EC16-45FE-B3CC-7BC0DCC6074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6EB8DA-0048-414B-8111-E8C627A4C80A}" type="datetimeFigureOut">
              <a:rPr lang="en-US" smtClean="0"/>
              <a:t>11/16/2021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57882-EC16-45FE-B3CC-7BC0DCC6074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406EB8DA-0048-414B-8111-E8C627A4C80A}" type="datetimeFigureOut">
              <a:rPr lang="en-US" smtClean="0"/>
              <a:t>11/16/2021</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3EC57882-EC16-45FE-B3CC-7BC0DCC6074E}" type="slidenum">
              <a:rPr lang="en-US" smtClean="0"/>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xml"/><Relationship Id="rId5" Type="http://schemas.openxmlformats.org/officeDocument/2006/relationships/image" Target="../media/image26.jpg"/><Relationship Id="rId4" Type="http://schemas.openxmlformats.org/officeDocument/2006/relationships/image" Target="../media/image3.jp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1.xml"/><Relationship Id="rId5" Type="http://schemas.openxmlformats.org/officeDocument/2006/relationships/image" Target="../media/image35.jpg"/><Relationship Id="rId4" Type="http://schemas.openxmlformats.org/officeDocument/2006/relationships/image" Target="../media/image34.jpg"/></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1.xml"/><Relationship Id="rId5" Type="http://schemas.openxmlformats.org/officeDocument/2006/relationships/image" Target="../media/image44.jpg"/><Relationship Id="rId4" Type="http://schemas.openxmlformats.org/officeDocument/2006/relationships/image" Target="../media/image43.jpg"/></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6.jpg"/><Relationship Id="rId7" Type="http://schemas.openxmlformats.org/officeDocument/2006/relationships/image" Target="../media/image3.jpg"/><Relationship Id="rId2" Type="http://schemas.openxmlformats.org/officeDocument/2006/relationships/image" Target="../media/image45.jpg"/><Relationship Id="rId1" Type="http://schemas.openxmlformats.org/officeDocument/2006/relationships/slideLayout" Target="../slideLayouts/slideLayout1.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2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1.xml"/><Relationship Id="rId4" Type="http://schemas.openxmlformats.org/officeDocument/2006/relationships/image" Target="../media/image52.jpg"/></Relationships>
</file>

<file path=ppt/slides/_rels/slide2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28.jpg"/><Relationship Id="rId1" Type="http://schemas.openxmlformats.org/officeDocument/2006/relationships/slideLayout" Target="../slideLayouts/slideLayout1.xml"/><Relationship Id="rId6" Type="http://schemas.openxmlformats.org/officeDocument/2006/relationships/image" Target="../media/image55.jpg"/><Relationship Id="rId5" Type="http://schemas.openxmlformats.org/officeDocument/2006/relationships/image" Target="../media/image4.png"/><Relationship Id="rId4" Type="http://schemas.openxmlformats.org/officeDocument/2006/relationships/image" Target="../media/image54.jpg"/></Relationships>
</file>

<file path=ppt/slides/_rels/slide2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1.xml"/><Relationship Id="rId5" Type="http://schemas.openxmlformats.org/officeDocument/2006/relationships/image" Target="../media/image59.jpg"/><Relationship Id="rId4" Type="http://schemas.openxmlformats.org/officeDocument/2006/relationships/image" Target="../media/image58.jpg"/></Relationships>
</file>

<file path=ppt/slides/_rels/slide28.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4.png"/><Relationship Id="rId7" Type="http://schemas.openxmlformats.org/officeDocument/2006/relationships/image" Target="../media/image63.jp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60.jp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g"/><Relationship Id="rId1" Type="http://schemas.openxmlformats.org/officeDocument/2006/relationships/slideLayout" Target="../slideLayouts/slideLayout1.xml"/><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image" Target="../media/image65.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9.jpg"/><Relationship Id="rId7" Type="http://schemas.openxmlformats.org/officeDocument/2006/relationships/image" Target="../media/image3.jpg"/><Relationship Id="rId2" Type="http://schemas.openxmlformats.org/officeDocument/2006/relationships/image" Target="../media/image68.jpg"/><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jpg"/></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g"/><Relationship Id="rId1" Type="http://schemas.openxmlformats.org/officeDocument/2006/relationships/slideLayout" Target="../slideLayouts/slideLayout1.xml"/><Relationship Id="rId5" Type="http://schemas.openxmlformats.org/officeDocument/2006/relationships/image" Target="../media/image76.jpeg"/><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image" Target="../media/image77.jpg"/><Relationship Id="rId7" Type="http://schemas.openxmlformats.org/officeDocument/2006/relationships/image" Target="../media/image79.png"/><Relationship Id="rId2" Type="http://schemas.openxmlformats.org/officeDocument/2006/relationships/image" Target="../media/image28.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78.jpg"/></Relationships>
</file>

<file path=ppt/slides/_rels/slide3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1.xml"/><Relationship Id="rId6" Type="http://schemas.openxmlformats.org/officeDocument/2006/relationships/image" Target="../media/image84.jpg"/><Relationship Id="rId5" Type="http://schemas.openxmlformats.org/officeDocument/2006/relationships/image" Target="../media/image83.jpg"/><Relationship Id="rId4" Type="http://schemas.openxmlformats.org/officeDocument/2006/relationships/image" Target="../media/image82.jpg"/></Relationships>
</file>

<file path=ppt/slides/_rels/slide3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88.jpg"/><Relationship Id="rId4" Type="http://schemas.openxmlformats.org/officeDocument/2006/relationships/image" Target="../media/image87.jpg"/></Relationships>
</file>

<file path=ppt/slides/_rels/slide35.xml.rels><?xml version="1.0" encoding="UTF-8" standalone="yes"?>
<Relationships xmlns="http://schemas.openxmlformats.org/package/2006/relationships"><Relationship Id="rId3" Type="http://schemas.openxmlformats.org/officeDocument/2006/relationships/image" Target="../media/image89.jpg"/><Relationship Id="rId7"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jpg"/></Relationships>
</file>

<file path=ppt/slides/_rels/slide3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28.jpg"/><Relationship Id="rId1" Type="http://schemas.openxmlformats.org/officeDocument/2006/relationships/slideLayout" Target="../slideLayouts/slideLayout1.xml"/><Relationship Id="rId5" Type="http://schemas.openxmlformats.org/officeDocument/2006/relationships/image" Target="../media/image95.jpg"/><Relationship Id="rId4" Type="http://schemas.openxmlformats.org/officeDocument/2006/relationships/image" Target="../media/image94.jpg"/></Relationships>
</file>

<file path=ppt/slides/_rels/slide37.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1.xml"/><Relationship Id="rId5" Type="http://schemas.openxmlformats.org/officeDocument/2006/relationships/image" Target="../media/image99.jpg"/><Relationship Id="rId4" Type="http://schemas.openxmlformats.org/officeDocument/2006/relationships/image" Target="../media/image98.jpg"/></Relationships>
</file>

<file path=ppt/slides/_rels/slide38.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1.xml"/><Relationship Id="rId5" Type="http://schemas.openxmlformats.org/officeDocument/2006/relationships/image" Target="../media/image103.jpg"/><Relationship Id="rId4" Type="http://schemas.openxmlformats.org/officeDocument/2006/relationships/image" Target="../media/image102.jpg"/></Relationships>
</file>

<file path=ppt/slides/_rels/slide39.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g"/><Relationship Id="rId1" Type="http://schemas.openxmlformats.org/officeDocument/2006/relationships/slideLayout" Target="../slideLayouts/slideLayout1.xml"/><Relationship Id="rId5" Type="http://schemas.openxmlformats.org/officeDocument/2006/relationships/image" Target="../media/image107.jpg"/><Relationship Id="rId4" Type="http://schemas.openxmlformats.org/officeDocument/2006/relationships/image" Target="../media/image106.jp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28.jpg"/><Relationship Id="rId1" Type="http://schemas.openxmlformats.org/officeDocument/2006/relationships/slideLayout" Target="../slideLayouts/slideLayout1.xml"/><Relationship Id="rId4" Type="http://schemas.openxmlformats.org/officeDocument/2006/relationships/image" Target="../media/image109.jpg"/></Relationships>
</file>

<file path=ppt/slides/_rels/slide41.xml.rels><?xml version="1.0" encoding="UTF-8" standalone="yes"?>
<Relationships xmlns="http://schemas.openxmlformats.org/package/2006/relationships"><Relationship Id="rId3" Type="http://schemas.openxmlformats.org/officeDocument/2006/relationships/image" Target="../media/image111.jpg"/><Relationship Id="rId7" Type="http://schemas.openxmlformats.org/officeDocument/2006/relationships/image" Target="../media/image3.jpg"/><Relationship Id="rId2" Type="http://schemas.openxmlformats.org/officeDocument/2006/relationships/image" Target="../media/image110.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13.jpg"/><Relationship Id="rId4" Type="http://schemas.openxmlformats.org/officeDocument/2006/relationships/image" Target="../media/image112.jpg"/></Relationships>
</file>

<file path=ppt/slides/_rels/slide42.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jpg"/><Relationship Id="rId1" Type="http://schemas.openxmlformats.org/officeDocument/2006/relationships/slideLayout" Target="../slideLayouts/slideLayout1.xml"/><Relationship Id="rId5" Type="http://schemas.openxmlformats.org/officeDocument/2006/relationships/image" Target="../media/image117.jpg"/><Relationship Id="rId4" Type="http://schemas.openxmlformats.org/officeDocument/2006/relationships/image" Target="../media/image116.jpg"/></Relationships>
</file>

<file path=ppt/slides/_rels/slide43.xml.rels><?xml version="1.0" encoding="UTF-8" standalone="yes"?>
<Relationships xmlns="http://schemas.openxmlformats.org/package/2006/relationships"><Relationship Id="rId8" Type="http://schemas.openxmlformats.org/officeDocument/2006/relationships/image" Target="../media/image122.jpg"/><Relationship Id="rId3" Type="http://schemas.openxmlformats.org/officeDocument/2006/relationships/slideLayout" Target="../slideLayouts/slideLayout1.xml"/><Relationship Id="rId7" Type="http://schemas.openxmlformats.org/officeDocument/2006/relationships/image" Target="../media/image1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0.jpg"/><Relationship Id="rId5" Type="http://schemas.openxmlformats.org/officeDocument/2006/relationships/image" Target="../media/image119.jpg"/><Relationship Id="rId4" Type="http://schemas.openxmlformats.org/officeDocument/2006/relationships/image" Target="../media/image118.jpg"/><Relationship Id="rId9" Type="http://schemas.openxmlformats.org/officeDocument/2006/relationships/image" Target="../media/image123.jpg"/></Relationships>
</file>

<file path=ppt/slides/_rels/slide44.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124.jpg"/><Relationship Id="rId1" Type="http://schemas.openxmlformats.org/officeDocument/2006/relationships/slideLayout" Target="../slideLayouts/slideLayout1.xml"/><Relationship Id="rId5" Type="http://schemas.openxmlformats.org/officeDocument/2006/relationships/image" Target="../media/image127.jpg"/><Relationship Id="rId4" Type="http://schemas.openxmlformats.org/officeDocument/2006/relationships/image" Target="../media/image126.jpg"/></Relationships>
</file>

<file path=ppt/slides/_rels/slide45.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image" Target="../media/image128.jpg"/><Relationship Id="rId1" Type="http://schemas.openxmlformats.org/officeDocument/2006/relationships/slideLayout" Target="../slideLayouts/slideLayout1.xml"/><Relationship Id="rId6" Type="http://schemas.openxmlformats.org/officeDocument/2006/relationships/image" Target="../media/image132.png"/><Relationship Id="rId5" Type="http://schemas.openxmlformats.org/officeDocument/2006/relationships/image" Target="../media/image131.jpg"/><Relationship Id="rId4" Type="http://schemas.openxmlformats.org/officeDocument/2006/relationships/image" Target="../media/image130.jpg"/></Relationships>
</file>

<file path=ppt/slides/_rels/slide4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34.jpg"/><Relationship Id="rId4" Type="http://schemas.openxmlformats.org/officeDocument/2006/relationships/image" Target="../media/image133.jpg"/></Relationships>
</file>

<file path=ppt/slides/_rels/slide47.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image" Target="../media/image135.jpg"/><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138.jpg"/><Relationship Id="rId4" Type="http://schemas.openxmlformats.org/officeDocument/2006/relationships/image" Target="../media/image137.jp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4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41.jpg"/><Relationship Id="rId5" Type="http://schemas.openxmlformats.org/officeDocument/2006/relationships/image" Target="../media/image140.jpg"/><Relationship Id="rId4" Type="http://schemas.openxmlformats.org/officeDocument/2006/relationships/image" Target="../media/image139.jpg"/></Relationships>
</file>

<file path=ppt/slides/_rels/slide49.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28.jpg"/><Relationship Id="rId1" Type="http://schemas.openxmlformats.org/officeDocument/2006/relationships/slideLayout" Target="../slideLayouts/slideLayout1.xml"/><Relationship Id="rId5" Type="http://schemas.openxmlformats.org/officeDocument/2006/relationships/image" Target="../media/image145.jpeg"/><Relationship Id="rId4" Type="http://schemas.openxmlformats.org/officeDocument/2006/relationships/image" Target="../media/image144.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148.jpg"/><Relationship Id="rId4" Type="http://schemas.openxmlformats.org/officeDocument/2006/relationships/image" Target="../media/image147.jpg"/></Relationships>
</file>

<file path=ppt/slides/_rels/slide5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50.jpg"/><Relationship Id="rId7" Type="http://schemas.openxmlformats.org/officeDocument/2006/relationships/image" Target="../media/image154.png"/><Relationship Id="rId2" Type="http://schemas.openxmlformats.org/officeDocument/2006/relationships/image" Target="../media/image149.jpeg"/><Relationship Id="rId1" Type="http://schemas.openxmlformats.org/officeDocument/2006/relationships/slideLayout" Target="../slideLayouts/slideLayout1.xml"/><Relationship Id="rId6" Type="http://schemas.openxmlformats.org/officeDocument/2006/relationships/image" Target="../media/image153.jpg"/><Relationship Id="rId5" Type="http://schemas.openxmlformats.org/officeDocument/2006/relationships/image" Target="../media/image152.jpg"/><Relationship Id="rId4" Type="http://schemas.openxmlformats.org/officeDocument/2006/relationships/image" Target="../media/image151.jpg"/></Relationships>
</file>

<file path=ppt/slides/_rels/slide52.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image" Target="../media/image28.jpg"/><Relationship Id="rId1" Type="http://schemas.openxmlformats.org/officeDocument/2006/relationships/slideLayout" Target="../slideLayouts/slideLayout1.xml"/><Relationship Id="rId4" Type="http://schemas.openxmlformats.org/officeDocument/2006/relationships/image" Target="../media/image156.jpg"/></Relationships>
</file>

<file path=ppt/slides/_rels/slide5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jpg"/><Relationship Id="rId1" Type="http://schemas.openxmlformats.org/officeDocument/2006/relationships/slideLayout" Target="../slideLayouts/slideLayout1.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54.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image" Target="../media/image162.jpg"/><Relationship Id="rId1" Type="http://schemas.openxmlformats.org/officeDocument/2006/relationships/slideLayout" Target="../slideLayouts/slideLayout1.xml"/><Relationship Id="rId6" Type="http://schemas.openxmlformats.org/officeDocument/2006/relationships/image" Target="../media/image166.jpeg"/><Relationship Id="rId5" Type="http://schemas.openxmlformats.org/officeDocument/2006/relationships/image" Target="../media/image165.png"/><Relationship Id="rId4" Type="http://schemas.openxmlformats.org/officeDocument/2006/relationships/image" Target="../media/image164.jpg"/></Relationships>
</file>

<file path=ppt/slides/_rels/slide5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28.jpg"/><Relationship Id="rId1" Type="http://schemas.openxmlformats.org/officeDocument/2006/relationships/slideLayout" Target="../slideLayouts/slideLayout1.xml"/><Relationship Id="rId4" Type="http://schemas.openxmlformats.org/officeDocument/2006/relationships/image" Target="../media/image170.jpg"/></Relationships>
</file>

<file path=ppt/slides/_rels/slide5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1.xml"/><Relationship Id="rId5" Type="http://schemas.openxmlformats.org/officeDocument/2006/relationships/image" Target="../media/image174.png"/><Relationship Id="rId4" Type="http://schemas.openxmlformats.org/officeDocument/2006/relationships/image" Target="../media/image173.png"/></Relationships>
</file>

<file path=ppt/slides/_rels/slide5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jpg"/><Relationship Id="rId1" Type="http://schemas.openxmlformats.org/officeDocument/2006/relationships/slideLayout" Target="../slideLayouts/slideLayout1.xml"/><Relationship Id="rId4" Type="http://schemas.openxmlformats.org/officeDocument/2006/relationships/image" Target="../media/image177.png"/></Relationships>
</file>

<file path=ppt/slides/_rels/slide59.xml.rels><?xml version="1.0" encoding="UTF-8" standalone="yes"?>
<Relationships xmlns="http://schemas.openxmlformats.org/package/2006/relationships"><Relationship Id="rId3" Type="http://schemas.openxmlformats.org/officeDocument/2006/relationships/image" Target="../media/image178.jpg"/><Relationship Id="rId2" Type="http://schemas.openxmlformats.org/officeDocument/2006/relationships/image" Target="../media/image28.jpg"/><Relationship Id="rId1" Type="http://schemas.openxmlformats.org/officeDocument/2006/relationships/slideLayout" Target="../slideLayouts/slideLayout1.xml"/><Relationship Id="rId4" Type="http://schemas.openxmlformats.org/officeDocument/2006/relationships/image" Target="../media/image179.jpg"/></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81.jpg"/><Relationship Id="rId2" Type="http://schemas.openxmlformats.org/officeDocument/2006/relationships/image" Target="../media/image180.jpg"/><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82.jpg"/></Relationships>
</file>

<file path=ppt/slides/_rels/slide61.xml.rels><?xml version="1.0" encoding="UTF-8" standalone="yes"?>
<Relationships xmlns="http://schemas.openxmlformats.org/package/2006/relationships"><Relationship Id="rId3" Type="http://schemas.openxmlformats.org/officeDocument/2006/relationships/image" Target="../media/image184.jpg"/><Relationship Id="rId2" Type="http://schemas.openxmlformats.org/officeDocument/2006/relationships/image" Target="../media/image183.jpg"/><Relationship Id="rId1" Type="http://schemas.openxmlformats.org/officeDocument/2006/relationships/slideLayout" Target="../slideLayouts/slideLayout1.xml"/><Relationship Id="rId5" Type="http://schemas.openxmlformats.org/officeDocument/2006/relationships/image" Target="../media/image186.jpg"/><Relationship Id="rId4" Type="http://schemas.openxmlformats.org/officeDocument/2006/relationships/image" Target="../media/image185.jpg"/></Relationships>
</file>

<file path=ppt/slides/_rels/slide62.xml.rels><?xml version="1.0" encoding="UTF-8" standalone="yes"?>
<Relationships xmlns="http://schemas.openxmlformats.org/package/2006/relationships"><Relationship Id="rId3" Type="http://schemas.openxmlformats.org/officeDocument/2006/relationships/image" Target="../media/image188.jpg"/><Relationship Id="rId2" Type="http://schemas.openxmlformats.org/officeDocument/2006/relationships/image" Target="../media/image187.jpg"/><Relationship Id="rId1" Type="http://schemas.openxmlformats.org/officeDocument/2006/relationships/slideLayout" Target="../slideLayouts/slideLayout1.xml"/><Relationship Id="rId6" Type="http://schemas.openxmlformats.org/officeDocument/2006/relationships/image" Target="../media/image149.jpeg"/><Relationship Id="rId5" Type="http://schemas.openxmlformats.org/officeDocument/2006/relationships/image" Target="../media/image190.jpg"/><Relationship Id="rId4" Type="http://schemas.openxmlformats.org/officeDocument/2006/relationships/image" Target="../media/image189.jpg"/></Relationships>
</file>

<file path=ppt/slides/_rels/slide63.xml.rels><?xml version="1.0" encoding="UTF-8" standalone="yes"?>
<Relationships xmlns="http://schemas.openxmlformats.org/package/2006/relationships"><Relationship Id="rId3" Type="http://schemas.openxmlformats.org/officeDocument/2006/relationships/image" Target="../media/image191.jpg"/><Relationship Id="rId2" Type="http://schemas.openxmlformats.org/officeDocument/2006/relationships/image" Target="../media/image28.jpg"/><Relationship Id="rId1" Type="http://schemas.openxmlformats.org/officeDocument/2006/relationships/slideLayout" Target="../slideLayouts/slideLayout1.xml"/><Relationship Id="rId4" Type="http://schemas.openxmlformats.org/officeDocument/2006/relationships/image" Target="../media/image192.jpg"/></Relationships>
</file>

<file path=ppt/slides/_rels/slide64.xml.rels><?xml version="1.0" encoding="UTF-8" standalone="yes"?>
<Relationships xmlns="http://schemas.openxmlformats.org/package/2006/relationships"><Relationship Id="rId3" Type="http://schemas.openxmlformats.org/officeDocument/2006/relationships/image" Target="../media/image194.jpg"/><Relationship Id="rId2" Type="http://schemas.openxmlformats.org/officeDocument/2006/relationships/image" Target="../media/image193.jpg"/><Relationship Id="rId1" Type="http://schemas.openxmlformats.org/officeDocument/2006/relationships/slideLayout" Target="../slideLayouts/slideLayout1.xml"/><Relationship Id="rId6" Type="http://schemas.openxmlformats.org/officeDocument/2006/relationships/image" Target="../media/image197.jpg"/><Relationship Id="rId5" Type="http://schemas.openxmlformats.org/officeDocument/2006/relationships/image" Target="../media/image196.jpg"/><Relationship Id="rId4" Type="http://schemas.openxmlformats.org/officeDocument/2006/relationships/image" Target="../media/image195.jpg"/></Relationships>
</file>

<file path=ppt/slides/_rels/slide65.xml.rels><?xml version="1.0" encoding="UTF-8" standalone="yes"?>
<Relationships xmlns="http://schemas.openxmlformats.org/package/2006/relationships"><Relationship Id="rId3" Type="http://schemas.openxmlformats.org/officeDocument/2006/relationships/image" Target="../media/image199.jpg"/><Relationship Id="rId2" Type="http://schemas.openxmlformats.org/officeDocument/2006/relationships/image" Target="../media/image198.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200.jpg"/><Relationship Id="rId2" Type="http://schemas.openxmlformats.org/officeDocument/2006/relationships/image" Target="../media/image28.jpg"/><Relationship Id="rId1" Type="http://schemas.openxmlformats.org/officeDocument/2006/relationships/slideLayout" Target="../slideLayouts/slideLayout1.xml"/><Relationship Id="rId6" Type="http://schemas.openxmlformats.org/officeDocument/2006/relationships/image" Target="../media/image202.jpeg"/><Relationship Id="rId5" Type="http://schemas.openxmlformats.org/officeDocument/2006/relationships/image" Target="../media/image4.png"/><Relationship Id="rId4" Type="http://schemas.openxmlformats.org/officeDocument/2006/relationships/image" Target="../media/image201.jpg"/></Relationships>
</file>

<file path=ppt/slides/_rels/slide67.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jpg"/><Relationship Id="rId1" Type="http://schemas.openxmlformats.org/officeDocument/2006/relationships/slideLayout" Target="../slideLayouts/slideLayout1.xml"/><Relationship Id="rId5" Type="http://schemas.openxmlformats.org/officeDocument/2006/relationships/image" Target="../media/image206.png"/><Relationship Id="rId4" Type="http://schemas.openxmlformats.org/officeDocument/2006/relationships/image" Target="../media/image205.png"/></Relationships>
</file>

<file path=ppt/slides/_rels/slide68.xml.rels><?xml version="1.0" encoding="UTF-8" standalone="yes"?>
<Relationships xmlns="http://schemas.openxmlformats.org/package/2006/relationships"><Relationship Id="rId3" Type="http://schemas.openxmlformats.org/officeDocument/2006/relationships/image" Target="../media/image208.png"/><Relationship Id="rId7" Type="http://schemas.openxmlformats.org/officeDocument/2006/relationships/image" Target="../media/image4.png"/><Relationship Id="rId2" Type="http://schemas.openxmlformats.org/officeDocument/2006/relationships/image" Target="../media/image207.png"/><Relationship Id="rId1" Type="http://schemas.openxmlformats.org/officeDocument/2006/relationships/slideLayout" Target="../slideLayouts/slideLayout1.xml"/><Relationship Id="rId6" Type="http://schemas.openxmlformats.org/officeDocument/2006/relationships/image" Target="../media/image202.jpeg"/><Relationship Id="rId5" Type="http://schemas.openxmlformats.org/officeDocument/2006/relationships/image" Target="../media/image210.jpg"/><Relationship Id="rId4" Type="http://schemas.openxmlformats.org/officeDocument/2006/relationships/image" Target="../media/image209.png"/></Relationships>
</file>

<file path=ppt/slides/_rels/slide69.xml.rels><?xml version="1.0" encoding="UTF-8" standalone="yes"?>
<Relationships xmlns="http://schemas.openxmlformats.org/package/2006/relationships"><Relationship Id="rId3" Type="http://schemas.openxmlformats.org/officeDocument/2006/relationships/image" Target="../media/image212.jpg"/><Relationship Id="rId2" Type="http://schemas.openxmlformats.org/officeDocument/2006/relationships/image" Target="../media/image211.jpg"/><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14.jpg"/><Relationship Id="rId2" Type="http://schemas.openxmlformats.org/officeDocument/2006/relationships/image" Target="../media/image213.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216.jpg"/><Relationship Id="rId2" Type="http://schemas.openxmlformats.org/officeDocument/2006/relationships/image" Target="../media/image215.jpg"/><Relationship Id="rId1" Type="http://schemas.openxmlformats.org/officeDocument/2006/relationships/slideLayout" Target="../slideLayouts/slideLayout1.xml"/><Relationship Id="rId4" Type="http://schemas.openxmlformats.org/officeDocument/2006/relationships/image" Target="../media/image217.jpg"/></Relationships>
</file>

<file path=ppt/slides/_rels/slide72.xml.rels><?xml version="1.0" encoding="UTF-8" standalone="yes"?>
<Relationships xmlns="http://schemas.openxmlformats.org/package/2006/relationships"><Relationship Id="rId3" Type="http://schemas.openxmlformats.org/officeDocument/2006/relationships/image" Target="../media/image219.jpg"/><Relationship Id="rId2" Type="http://schemas.openxmlformats.org/officeDocument/2006/relationships/image" Target="../media/image218.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g"/><Relationship Id="rId1" Type="http://schemas.openxmlformats.org/officeDocument/2006/relationships/slideLayout" Target="../slideLayouts/slideLayout1.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02.jpeg"/></Relationships>
</file>

<file path=ppt/slides/_rels/slide74.xml.rels><?xml version="1.0" encoding="UTF-8" standalone="yes"?>
<Relationships xmlns="http://schemas.openxmlformats.org/package/2006/relationships"><Relationship Id="rId3" Type="http://schemas.openxmlformats.org/officeDocument/2006/relationships/image" Target="../media/image223.jpg"/><Relationship Id="rId2" Type="http://schemas.openxmlformats.org/officeDocument/2006/relationships/image" Target="../media/image222.jpg"/><Relationship Id="rId1" Type="http://schemas.openxmlformats.org/officeDocument/2006/relationships/slideLayout" Target="../slideLayouts/slideLayout1.xml"/><Relationship Id="rId5" Type="http://schemas.openxmlformats.org/officeDocument/2006/relationships/image" Target="../media/image225.jpg"/><Relationship Id="rId4" Type="http://schemas.openxmlformats.org/officeDocument/2006/relationships/image" Target="../media/image224.jp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28.jpg"/><Relationship Id="rId5" Type="http://schemas.openxmlformats.org/officeDocument/2006/relationships/image" Target="../media/image227.jpg"/><Relationship Id="rId4" Type="http://schemas.openxmlformats.org/officeDocument/2006/relationships/image" Target="../media/image226.png"/></Relationships>
</file>

<file path=ppt/slides/_rels/slide76.xml.rels><?xml version="1.0" encoding="UTF-8" standalone="yes"?>
<Relationships xmlns="http://schemas.openxmlformats.org/package/2006/relationships"><Relationship Id="rId3" Type="http://schemas.openxmlformats.org/officeDocument/2006/relationships/image" Target="../media/image230.jpg"/><Relationship Id="rId2" Type="http://schemas.openxmlformats.org/officeDocument/2006/relationships/image" Target="../media/image229.jpg"/><Relationship Id="rId1" Type="http://schemas.openxmlformats.org/officeDocument/2006/relationships/slideLayout" Target="../slideLayouts/slideLayout1.xml"/><Relationship Id="rId4" Type="http://schemas.openxmlformats.org/officeDocument/2006/relationships/image" Target="../media/image231.png"/></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g"/><Relationship Id="rId1" Type="http://schemas.openxmlformats.org/officeDocument/2006/relationships/slideLayout" Target="../slideLayouts/slideLayout1.xml"/><Relationship Id="rId6" Type="http://schemas.openxmlformats.org/officeDocument/2006/relationships/image" Target="../media/image233.jpg"/><Relationship Id="rId5" Type="http://schemas.openxmlformats.org/officeDocument/2006/relationships/image" Target="../media/image232.jpg"/><Relationship Id="rId4" Type="http://schemas.openxmlformats.org/officeDocument/2006/relationships/image" Target="../media/image202.jpeg"/></Relationships>
</file>

<file path=ppt/slides/_rels/slide78.xml.rels><?xml version="1.0" encoding="UTF-8" standalone="yes"?>
<Relationships xmlns="http://schemas.openxmlformats.org/package/2006/relationships"><Relationship Id="rId3" Type="http://schemas.openxmlformats.org/officeDocument/2006/relationships/image" Target="../media/image235.jpg"/><Relationship Id="rId2" Type="http://schemas.openxmlformats.org/officeDocument/2006/relationships/image" Target="../media/image234.jp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237.jpg"/><Relationship Id="rId2" Type="http://schemas.openxmlformats.org/officeDocument/2006/relationships/image" Target="../media/image236.jpg"/><Relationship Id="rId1" Type="http://schemas.openxmlformats.org/officeDocument/2006/relationships/slideLayout" Target="../slideLayouts/slideLayout1.xml"/><Relationship Id="rId4" Type="http://schemas.openxmlformats.org/officeDocument/2006/relationships/image" Target="../media/image23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g"/><Relationship Id="rId1" Type="http://schemas.openxmlformats.org/officeDocument/2006/relationships/slideLayout" Target="../slideLayouts/slideLayout1.xml"/><Relationship Id="rId6" Type="http://schemas.openxmlformats.org/officeDocument/2006/relationships/image" Target="../media/image240.jpg"/><Relationship Id="rId5" Type="http://schemas.openxmlformats.org/officeDocument/2006/relationships/image" Target="../media/image239.jpg"/><Relationship Id="rId4" Type="http://schemas.openxmlformats.org/officeDocument/2006/relationships/image" Target="../media/image202.jpeg"/></Relationships>
</file>

<file path=ppt/slides/_rels/slide81.xml.rels><?xml version="1.0" encoding="UTF-8" standalone="yes"?>
<Relationships xmlns="http://schemas.openxmlformats.org/package/2006/relationships"><Relationship Id="rId2" Type="http://schemas.openxmlformats.org/officeDocument/2006/relationships/image" Target="../media/image241.jp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242.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43.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244.jp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8" Type="http://schemas.openxmlformats.org/officeDocument/2006/relationships/hyperlink" Target="https://www.rome2rio.com/" TargetMode="External"/><Relationship Id="rId3" Type="http://schemas.openxmlformats.org/officeDocument/2006/relationships/hyperlink" Target="https://www.facebook.com/groups/AmericanPilgrims/" TargetMode="External"/><Relationship Id="rId7" Type="http://schemas.openxmlformats.org/officeDocument/2006/relationships/hyperlink" Target="http://wisepilgrim.com/" TargetMode="External"/><Relationship Id="rId2" Type="http://schemas.openxmlformats.org/officeDocument/2006/relationships/hyperlink" Target="https://www.facebook.com/groups/1418344158467833/" TargetMode="External"/><Relationship Id="rId1" Type="http://schemas.openxmlformats.org/officeDocument/2006/relationships/slideLayout" Target="../slideLayouts/slideLayout1.xml"/><Relationship Id="rId6" Type="http://schemas.openxmlformats.org/officeDocument/2006/relationships/hyperlink" Target="https://caminoways.com/" TargetMode="External"/><Relationship Id="rId5" Type="http://schemas.openxmlformats.org/officeDocument/2006/relationships/hyperlink" Target="https://www.caminodesantiago.me/community/" TargetMode="External"/><Relationship Id="rId4" Type="http://schemas.openxmlformats.org/officeDocument/2006/relationships/hyperlink" Target="http://www.americanpilgrims.org/"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245.jpg"/><Relationship Id="rId2" Type="http://schemas.openxmlformats.org/officeDocument/2006/relationships/hyperlink" Target="mailto:78slug@gmail.com"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8382000" cy="761999"/>
          </a:xfrm>
        </p:spPr>
        <p:txBody>
          <a:bodyPr anchor="ctr"/>
          <a:lstStyle/>
          <a:p>
            <a:r>
              <a:rPr lang="en-US" sz="3200" dirty="0" smtClean="0">
                <a:solidFill>
                  <a:schemeClr val="tx1">
                    <a:lumMod val="65000"/>
                    <a:lumOff val="35000"/>
                  </a:schemeClr>
                </a:solidFill>
                <a:effectLst/>
                <a:latin typeface="Californian FB" panose="0207040306080B030204" pitchFamily="18" charset="0"/>
              </a:rPr>
              <a:t>A Camino Journey ~ September 2019</a:t>
            </a:r>
            <a:endParaRPr lang="en-US" sz="3200" dirty="0">
              <a:solidFill>
                <a:schemeClr val="tx1">
                  <a:lumMod val="65000"/>
                  <a:lumOff val="35000"/>
                </a:schemeClr>
              </a:solidFill>
              <a:effectLst/>
              <a:latin typeface="Californian FB" panose="0207040306080B030204" pitchFamily="18" charset="0"/>
            </a:endParaRPr>
          </a:p>
        </p:txBody>
      </p:sp>
      <p:sp>
        <p:nvSpPr>
          <p:cNvPr id="17" name="Subtitle 2"/>
          <p:cNvSpPr txBox="1">
            <a:spLocks/>
          </p:cNvSpPr>
          <p:nvPr/>
        </p:nvSpPr>
        <p:spPr>
          <a:xfrm>
            <a:off x="953" y="3396851"/>
            <a:ext cx="1297669" cy="712611"/>
          </a:xfrm>
          <a:prstGeom prst="rect">
            <a:avLst/>
          </a:prstGeom>
          <a:ln>
            <a:noFill/>
          </a:ln>
        </p:spPr>
        <p:txBody>
          <a:bodyPr vert="horz" lIns="91440" tIns="45720" rIns="91440" bIns="45720" rtlCol="0" anchor="ctr">
            <a:norm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endParaRPr lang="en-US" sz="1600" b="1" dirty="0">
              <a:solidFill>
                <a:srgbClr val="002060"/>
              </a:solidFill>
              <a:latin typeface="Wingdings" panose="05000000000000000000" pitchFamily="2" charset="2"/>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761999"/>
            <a:ext cx="4286250" cy="51816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197" y="3356694"/>
            <a:ext cx="1058333" cy="1143000"/>
          </a:xfrm>
          <a:prstGeom prst="rect">
            <a:avLst/>
          </a:prstGeom>
        </p:spPr>
      </p:pic>
      <p:pic>
        <p:nvPicPr>
          <p:cNvPr id="11" name="Picture 10"/>
          <p:cNvPicPr>
            <a:picLocks noChangeAspect="1"/>
          </p:cNvPicPr>
          <p:nvPr/>
        </p:nvPicPr>
        <p:blipFill>
          <a:blip r:embed="rId4"/>
          <a:stretch>
            <a:fillRect/>
          </a:stretch>
        </p:blipFill>
        <p:spPr>
          <a:xfrm>
            <a:off x="7399829" y="3297835"/>
            <a:ext cx="905971" cy="1260718"/>
          </a:xfrm>
          <a:prstGeom prst="rect">
            <a:avLst/>
          </a:prstGeom>
        </p:spPr>
      </p:pic>
      <p:sp>
        <p:nvSpPr>
          <p:cNvPr id="12" name="Title 1"/>
          <p:cNvSpPr txBox="1">
            <a:spLocks/>
          </p:cNvSpPr>
          <p:nvPr/>
        </p:nvSpPr>
        <p:spPr>
          <a:xfrm>
            <a:off x="381000" y="5943600"/>
            <a:ext cx="8763000" cy="914400"/>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80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2000" i="1" dirty="0" smtClean="0">
                <a:solidFill>
                  <a:schemeClr val="tx1">
                    <a:lumMod val="65000"/>
                    <a:lumOff val="35000"/>
                  </a:schemeClr>
                </a:solidFill>
                <a:effectLst/>
                <a:latin typeface="Californian FB" panose="0207040306080B030204" pitchFamily="18" charset="0"/>
              </a:rPr>
              <a:t>“Hay </a:t>
            </a:r>
            <a:r>
              <a:rPr lang="en-US" sz="2000" i="1" dirty="0" err="1">
                <a:solidFill>
                  <a:schemeClr val="tx1">
                    <a:lumMod val="65000"/>
                    <a:lumOff val="35000"/>
                  </a:schemeClr>
                </a:solidFill>
                <a:effectLst/>
                <a:latin typeface="Californian FB" panose="0207040306080B030204" pitchFamily="18" charset="0"/>
              </a:rPr>
              <a:t>tantos</a:t>
            </a:r>
            <a:r>
              <a:rPr lang="en-US" sz="2000" i="1" dirty="0">
                <a:solidFill>
                  <a:schemeClr val="tx1">
                    <a:lumMod val="65000"/>
                    <a:lumOff val="35000"/>
                  </a:schemeClr>
                </a:solidFill>
                <a:effectLst/>
                <a:latin typeface="Californian FB" panose="0207040306080B030204" pitchFamily="18" charset="0"/>
              </a:rPr>
              <a:t> </a:t>
            </a:r>
            <a:r>
              <a:rPr lang="en-US" sz="2000" i="1" dirty="0" smtClean="0">
                <a:solidFill>
                  <a:schemeClr val="tx1">
                    <a:lumMod val="65000"/>
                    <a:lumOff val="35000"/>
                  </a:schemeClr>
                </a:solidFill>
                <a:effectLst/>
                <a:latin typeface="Californian FB" panose="0207040306080B030204" pitchFamily="18" charset="0"/>
              </a:rPr>
              <a:t>Caminos </a:t>
            </a:r>
            <a:r>
              <a:rPr lang="en-US" sz="2000" i="1" dirty="0" err="1">
                <a:solidFill>
                  <a:schemeClr val="tx1">
                    <a:lumMod val="65000"/>
                    <a:lumOff val="35000"/>
                  </a:schemeClr>
                </a:solidFill>
                <a:effectLst/>
                <a:latin typeface="Californian FB" panose="0207040306080B030204" pitchFamily="18" charset="0"/>
              </a:rPr>
              <a:t>como</a:t>
            </a:r>
            <a:r>
              <a:rPr lang="en-US" sz="2000" i="1" dirty="0">
                <a:solidFill>
                  <a:schemeClr val="tx1">
                    <a:lumMod val="65000"/>
                    <a:lumOff val="35000"/>
                  </a:schemeClr>
                </a:solidFill>
                <a:effectLst/>
                <a:latin typeface="Californian FB" panose="0207040306080B030204" pitchFamily="18" charset="0"/>
              </a:rPr>
              <a:t> </a:t>
            </a:r>
            <a:r>
              <a:rPr lang="en-US" sz="2000" i="1" dirty="0" smtClean="0">
                <a:solidFill>
                  <a:schemeClr val="tx1">
                    <a:lumMod val="65000"/>
                    <a:lumOff val="35000"/>
                  </a:schemeClr>
                </a:solidFill>
                <a:effectLst/>
                <a:latin typeface="Californian FB" panose="0207040306080B030204" pitchFamily="18" charset="0"/>
              </a:rPr>
              <a:t>peregrinos.”</a:t>
            </a:r>
          </a:p>
          <a:p>
            <a:r>
              <a:rPr lang="en-US" sz="2000" i="1" dirty="0" smtClean="0">
                <a:solidFill>
                  <a:schemeClr val="tx1">
                    <a:lumMod val="65000"/>
                    <a:lumOff val="35000"/>
                  </a:schemeClr>
                </a:solidFill>
                <a:effectLst/>
                <a:latin typeface="Californian FB" panose="0207040306080B030204" pitchFamily="18" charset="0"/>
              </a:rPr>
              <a:t>There are as many roads (ways) as there are pilgrims.</a:t>
            </a:r>
          </a:p>
        </p:txBody>
      </p:sp>
      <p:pic>
        <p:nvPicPr>
          <p:cNvPr id="1026" name="Picture 2" descr="Logo APOC.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96200" y="5781826"/>
            <a:ext cx="1411941" cy="102686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450813" y="3244334"/>
            <a:ext cx="242374"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18254905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85800"/>
            <a:ext cx="6248400" cy="6172200"/>
          </a:xfrm>
        </p:spPr>
        <p:txBody>
          <a:bodyPr>
            <a:noAutofit/>
          </a:bodyPr>
          <a:lstStyle/>
          <a:p>
            <a:pPr fontAlgn="base"/>
            <a:r>
              <a:rPr lang="en-US" sz="2000" dirty="0">
                <a:solidFill>
                  <a:schemeClr val="tx1">
                    <a:lumMod val="85000"/>
                    <a:lumOff val="15000"/>
                  </a:schemeClr>
                </a:solidFill>
                <a:latin typeface="Californian FB" panose="0207040306080B030204" pitchFamily="18" charset="0"/>
              </a:rPr>
              <a:t>Equipment</a:t>
            </a:r>
          </a:p>
          <a:p>
            <a:pPr lvl="1" fontAlgn="base">
              <a:buFont typeface="Arial" panose="020B0604020202020204" pitchFamily="34" charset="0"/>
              <a:buChar char="•"/>
            </a:pPr>
            <a:r>
              <a:rPr lang="en-US" sz="2000" dirty="0">
                <a:solidFill>
                  <a:schemeClr val="tx1">
                    <a:lumMod val="85000"/>
                    <a:lumOff val="15000"/>
                  </a:schemeClr>
                </a:solidFill>
                <a:latin typeface="Californian FB" panose="0207040306080B030204" pitchFamily="18" charset="0"/>
              </a:rPr>
              <a:t>Guide </a:t>
            </a:r>
            <a:r>
              <a:rPr lang="en-US" sz="2000" dirty="0" smtClean="0">
                <a:solidFill>
                  <a:schemeClr val="tx1">
                    <a:lumMod val="85000"/>
                    <a:lumOff val="15000"/>
                  </a:schemeClr>
                </a:solidFill>
                <a:latin typeface="Californian FB" panose="0207040306080B030204" pitchFamily="18" charset="0"/>
              </a:rPr>
              <a:t>Book: </a:t>
            </a:r>
            <a:r>
              <a:rPr lang="en-US" sz="2000" dirty="0">
                <a:solidFill>
                  <a:schemeClr val="tx1">
                    <a:lumMod val="85000"/>
                    <a:lumOff val="15000"/>
                  </a:schemeClr>
                </a:solidFill>
                <a:latin typeface="Californian FB" panose="0207040306080B030204" pitchFamily="18" charset="0"/>
              </a:rPr>
              <a:t>Brierley’s book </a:t>
            </a:r>
            <a:r>
              <a:rPr lang="en-US" sz="2000" dirty="0" smtClean="0">
                <a:solidFill>
                  <a:schemeClr val="tx1">
                    <a:lumMod val="85000"/>
                    <a:lumOff val="15000"/>
                  </a:schemeClr>
                </a:solidFill>
                <a:latin typeface="Californian FB" panose="0207040306080B030204" pitchFamily="18" charset="0"/>
              </a:rPr>
              <a:t>most common</a:t>
            </a:r>
            <a:endParaRPr lang="en-US" sz="2000" dirty="0">
              <a:solidFill>
                <a:schemeClr val="tx1">
                  <a:lumMod val="85000"/>
                  <a:lumOff val="15000"/>
                </a:schemeClr>
              </a:solidFill>
              <a:latin typeface="Californian FB" panose="0207040306080B030204" pitchFamily="18" charset="0"/>
            </a:endParaRPr>
          </a:p>
          <a:p>
            <a:pPr lvl="1" fontAlgn="base">
              <a:buFont typeface="Arial" panose="020B0604020202020204" pitchFamily="34" charset="0"/>
              <a:buChar char="•"/>
            </a:pPr>
            <a:r>
              <a:rPr lang="en-US" sz="2000" dirty="0">
                <a:solidFill>
                  <a:schemeClr val="tx1">
                    <a:lumMod val="85000"/>
                    <a:lumOff val="15000"/>
                  </a:schemeClr>
                </a:solidFill>
                <a:latin typeface="Californian FB" panose="0207040306080B030204" pitchFamily="18" charset="0"/>
              </a:rPr>
              <a:t>Backpack ~ 35 to 45 </a:t>
            </a:r>
            <a:r>
              <a:rPr lang="en-US" sz="2000" dirty="0" smtClean="0">
                <a:solidFill>
                  <a:schemeClr val="tx1">
                    <a:lumMod val="85000"/>
                    <a:lumOff val="15000"/>
                  </a:schemeClr>
                </a:solidFill>
                <a:latin typeface="Californian FB" panose="0207040306080B030204" pitchFamily="18" charset="0"/>
              </a:rPr>
              <a:t>liters (or daypack + suit case)</a:t>
            </a:r>
            <a:endParaRPr lang="en-US" sz="2000" dirty="0">
              <a:solidFill>
                <a:schemeClr val="tx1">
                  <a:lumMod val="85000"/>
                  <a:lumOff val="15000"/>
                </a:schemeClr>
              </a:solidFill>
              <a:latin typeface="Californian FB" panose="0207040306080B030204" pitchFamily="18" charset="0"/>
            </a:endParaRPr>
          </a:p>
          <a:p>
            <a:pPr lvl="1" fontAlgn="base">
              <a:buFont typeface="Arial" panose="020B0604020202020204" pitchFamily="34" charset="0"/>
              <a:buChar char="•"/>
            </a:pPr>
            <a:r>
              <a:rPr lang="en-US" sz="2000" dirty="0">
                <a:solidFill>
                  <a:schemeClr val="tx1">
                    <a:lumMod val="85000"/>
                    <a:lumOff val="15000"/>
                  </a:schemeClr>
                </a:solidFill>
                <a:latin typeface="Californian FB" panose="0207040306080B030204" pitchFamily="18" charset="0"/>
              </a:rPr>
              <a:t>Trek poles – sectional</a:t>
            </a:r>
          </a:p>
          <a:p>
            <a:pPr lvl="1" fontAlgn="base">
              <a:buFont typeface="Arial" panose="020B0604020202020204" pitchFamily="34" charset="0"/>
              <a:buChar char="•"/>
            </a:pPr>
            <a:r>
              <a:rPr lang="en-US" sz="2000" dirty="0">
                <a:solidFill>
                  <a:schemeClr val="tx1">
                    <a:lumMod val="85000"/>
                    <a:lumOff val="15000"/>
                  </a:schemeClr>
                </a:solidFill>
                <a:latin typeface="Californian FB" panose="0207040306080B030204" pitchFamily="18" charset="0"/>
              </a:rPr>
              <a:t>Water bottle/s (juice or drink bottles bought locally)</a:t>
            </a:r>
          </a:p>
          <a:p>
            <a:pPr lvl="1" fontAlgn="base">
              <a:buFont typeface="Arial" panose="020B0604020202020204" pitchFamily="34" charset="0"/>
              <a:buChar char="•"/>
            </a:pPr>
            <a:r>
              <a:rPr lang="en-US" sz="2000" dirty="0">
                <a:solidFill>
                  <a:schemeClr val="tx1">
                    <a:lumMod val="85000"/>
                    <a:lumOff val="15000"/>
                  </a:schemeClr>
                </a:solidFill>
                <a:latin typeface="Californian FB" panose="0207040306080B030204" pitchFamily="18" charset="0"/>
              </a:rPr>
              <a:t>Headlamp for before sunrise</a:t>
            </a:r>
          </a:p>
          <a:p>
            <a:pPr lvl="1" fontAlgn="base">
              <a:buFont typeface="Arial" panose="020B0604020202020204" pitchFamily="34" charset="0"/>
              <a:buChar char="•"/>
            </a:pPr>
            <a:r>
              <a:rPr lang="en-US" sz="2000" dirty="0" smtClean="0">
                <a:solidFill>
                  <a:schemeClr val="tx1">
                    <a:lumMod val="85000"/>
                    <a:lumOff val="15000"/>
                  </a:schemeClr>
                </a:solidFill>
                <a:latin typeface="Californian FB" panose="0207040306080B030204" pitchFamily="18" charset="0"/>
              </a:rPr>
              <a:t>Walking shoes: boots, trail running, light </a:t>
            </a:r>
            <a:r>
              <a:rPr lang="en-US" sz="2000" dirty="0">
                <a:solidFill>
                  <a:schemeClr val="tx1">
                    <a:lumMod val="85000"/>
                    <a:lumOff val="15000"/>
                  </a:schemeClr>
                </a:solidFill>
                <a:latin typeface="Californian FB" panose="0207040306080B030204" pitchFamily="18" charset="0"/>
              </a:rPr>
              <a:t>weight </a:t>
            </a:r>
            <a:r>
              <a:rPr lang="en-US" sz="2000" dirty="0" smtClean="0">
                <a:solidFill>
                  <a:schemeClr val="tx1">
                    <a:lumMod val="85000"/>
                    <a:lumOff val="15000"/>
                  </a:schemeClr>
                </a:solidFill>
                <a:latin typeface="Californian FB" panose="0207040306080B030204" pitchFamily="18" charset="0"/>
              </a:rPr>
              <a:t>hiking</a:t>
            </a:r>
            <a:endParaRPr lang="en-US" sz="2000" dirty="0">
              <a:solidFill>
                <a:schemeClr val="tx1">
                  <a:lumMod val="85000"/>
                  <a:lumOff val="15000"/>
                </a:schemeClr>
              </a:solidFill>
              <a:latin typeface="Californian FB" panose="0207040306080B030204" pitchFamily="18" charset="0"/>
            </a:endParaRPr>
          </a:p>
          <a:p>
            <a:pPr lvl="1" fontAlgn="base">
              <a:buFont typeface="Arial" panose="020B0604020202020204" pitchFamily="34" charset="0"/>
              <a:buChar char="•"/>
            </a:pPr>
            <a:r>
              <a:rPr lang="en-US" sz="2000" dirty="0">
                <a:solidFill>
                  <a:schemeClr val="tx1">
                    <a:lumMod val="85000"/>
                    <a:lumOff val="15000"/>
                  </a:schemeClr>
                </a:solidFill>
                <a:latin typeface="Californian FB" panose="0207040306080B030204" pitchFamily="18" charset="0"/>
              </a:rPr>
              <a:t>Sandals </a:t>
            </a:r>
            <a:r>
              <a:rPr lang="en-US" sz="2000" dirty="0" smtClean="0">
                <a:solidFill>
                  <a:schemeClr val="tx1">
                    <a:lumMod val="85000"/>
                    <a:lumOff val="15000"/>
                  </a:schemeClr>
                </a:solidFill>
                <a:latin typeface="Californian FB" panose="0207040306080B030204" pitchFamily="18" charset="0"/>
              </a:rPr>
              <a:t>after </a:t>
            </a:r>
            <a:r>
              <a:rPr lang="en-US" sz="2000" dirty="0">
                <a:solidFill>
                  <a:schemeClr val="tx1">
                    <a:lumMod val="85000"/>
                    <a:lumOff val="15000"/>
                  </a:schemeClr>
                </a:solidFill>
                <a:latin typeface="Californian FB" panose="0207040306080B030204" pitchFamily="18" charset="0"/>
              </a:rPr>
              <a:t>day’s walk – let your </a:t>
            </a:r>
            <a:r>
              <a:rPr lang="en-US" sz="2000" dirty="0" smtClean="0">
                <a:solidFill>
                  <a:schemeClr val="tx1">
                    <a:lumMod val="85000"/>
                    <a:lumOff val="15000"/>
                  </a:schemeClr>
                </a:solidFill>
                <a:latin typeface="Californian FB" panose="0207040306080B030204" pitchFamily="18" charset="0"/>
              </a:rPr>
              <a:t>shoes dry     (John brought hiking sandals)</a:t>
            </a:r>
            <a:endParaRPr lang="en-US" sz="2000" dirty="0">
              <a:solidFill>
                <a:schemeClr val="tx1">
                  <a:lumMod val="85000"/>
                  <a:lumOff val="15000"/>
                </a:schemeClr>
              </a:solidFill>
              <a:latin typeface="Californian FB" panose="0207040306080B030204" pitchFamily="18" charset="0"/>
            </a:endParaRPr>
          </a:p>
          <a:p>
            <a:pPr fontAlgn="base"/>
            <a:r>
              <a:rPr lang="en-US" sz="2000" dirty="0" smtClean="0">
                <a:solidFill>
                  <a:schemeClr val="tx1">
                    <a:lumMod val="85000"/>
                    <a:lumOff val="15000"/>
                  </a:schemeClr>
                </a:solidFill>
                <a:latin typeface="Californian FB" panose="0207040306080B030204" pitchFamily="18" charset="0"/>
              </a:rPr>
              <a:t>Sun </a:t>
            </a:r>
            <a:r>
              <a:rPr lang="en-US" sz="2000" dirty="0">
                <a:solidFill>
                  <a:schemeClr val="tx1">
                    <a:lumMod val="85000"/>
                    <a:lumOff val="15000"/>
                  </a:schemeClr>
                </a:solidFill>
                <a:latin typeface="Californian FB" panose="0207040306080B030204" pitchFamily="18" charset="0"/>
              </a:rPr>
              <a:t>protection – </a:t>
            </a:r>
            <a:r>
              <a:rPr lang="en-US" sz="2000" dirty="0" smtClean="0">
                <a:solidFill>
                  <a:schemeClr val="tx1">
                    <a:lumMod val="85000"/>
                    <a:lumOff val="15000"/>
                  </a:schemeClr>
                </a:solidFill>
                <a:latin typeface="Californian FB" panose="0207040306080B030204" pitchFamily="18" charset="0"/>
              </a:rPr>
              <a:t>lotion</a:t>
            </a:r>
            <a:r>
              <a:rPr lang="en-US" sz="2000" dirty="0">
                <a:solidFill>
                  <a:schemeClr val="tx1">
                    <a:lumMod val="85000"/>
                    <a:lumOff val="15000"/>
                  </a:schemeClr>
                </a:solidFill>
                <a:latin typeface="Californian FB" panose="0207040306080B030204" pitchFamily="18" charset="0"/>
              </a:rPr>
              <a:t>, broad </a:t>
            </a:r>
            <a:r>
              <a:rPr lang="en-US" sz="2000" dirty="0" smtClean="0">
                <a:solidFill>
                  <a:schemeClr val="tx1">
                    <a:lumMod val="85000"/>
                    <a:lumOff val="15000"/>
                  </a:schemeClr>
                </a:solidFill>
                <a:latin typeface="Californian FB" panose="0207040306080B030204" pitchFamily="18" charset="0"/>
              </a:rPr>
              <a:t>hat</a:t>
            </a:r>
            <a:endParaRPr lang="en-US" sz="2000" dirty="0">
              <a:solidFill>
                <a:schemeClr val="tx1">
                  <a:lumMod val="85000"/>
                  <a:lumOff val="15000"/>
                </a:schemeClr>
              </a:solidFill>
              <a:latin typeface="Californian FB" panose="0207040306080B030204" pitchFamily="18" charset="0"/>
            </a:endParaRPr>
          </a:p>
          <a:p>
            <a:pPr fontAlgn="base"/>
            <a:r>
              <a:rPr lang="en-US" sz="2000" dirty="0">
                <a:solidFill>
                  <a:schemeClr val="tx1">
                    <a:lumMod val="85000"/>
                    <a:lumOff val="15000"/>
                  </a:schemeClr>
                </a:solidFill>
                <a:latin typeface="Californian FB" panose="0207040306080B030204" pitchFamily="18" charset="0"/>
              </a:rPr>
              <a:t>Rain protection – try it out before you go</a:t>
            </a:r>
          </a:p>
          <a:p>
            <a:pPr fontAlgn="base"/>
            <a:r>
              <a:rPr lang="en-US" sz="2000" dirty="0" smtClean="0">
                <a:solidFill>
                  <a:schemeClr val="tx1">
                    <a:lumMod val="85000"/>
                    <a:lumOff val="15000"/>
                  </a:schemeClr>
                </a:solidFill>
                <a:latin typeface="Californian FB" panose="0207040306080B030204" pitchFamily="18" charset="0"/>
              </a:rPr>
              <a:t>Good quality hiking </a:t>
            </a:r>
            <a:r>
              <a:rPr lang="en-US" sz="2000" dirty="0">
                <a:solidFill>
                  <a:schemeClr val="tx1">
                    <a:lumMod val="85000"/>
                    <a:lumOff val="15000"/>
                  </a:schemeClr>
                </a:solidFill>
                <a:latin typeface="Californian FB" panose="0207040306080B030204" pitchFamily="18" charset="0"/>
              </a:rPr>
              <a:t>socks</a:t>
            </a:r>
          </a:p>
          <a:p>
            <a:r>
              <a:rPr lang="en-US" sz="2000" dirty="0" smtClean="0">
                <a:solidFill>
                  <a:schemeClr val="tx1">
                    <a:lumMod val="85000"/>
                    <a:lumOff val="15000"/>
                  </a:schemeClr>
                </a:solidFill>
                <a:latin typeface="Californian FB" panose="0207040306080B030204" pitchFamily="18" charset="0"/>
              </a:rPr>
              <a:t>Lightweight, quick dry/performance clothing</a:t>
            </a:r>
          </a:p>
          <a:p>
            <a:r>
              <a:rPr lang="en-US" sz="2000" dirty="0" smtClean="0">
                <a:solidFill>
                  <a:schemeClr val="tx1">
                    <a:lumMod val="85000"/>
                    <a:lumOff val="15000"/>
                  </a:schemeClr>
                </a:solidFill>
                <a:latin typeface="Californian FB" panose="0207040306080B030204" pitchFamily="18" charset="0"/>
              </a:rPr>
              <a:t>Towel, sleeping bag liner (albergues), 2 prong adapter, phone + charger, personal hygiene, medications</a:t>
            </a:r>
            <a:endParaRPr lang="en-US" sz="2000" dirty="0">
              <a:solidFill>
                <a:schemeClr val="tx1">
                  <a:lumMod val="85000"/>
                  <a:lumOff val="15000"/>
                </a:schemeClr>
              </a:solidFill>
              <a:latin typeface="Californian FB" panose="0207040306080B030204" pitchFamily="18" charset="0"/>
            </a:endParaRPr>
          </a:p>
          <a:p>
            <a:pPr marL="0" indent="0">
              <a:buNone/>
            </a:pPr>
            <a:r>
              <a:rPr lang="en-US" sz="2000" dirty="0">
                <a:solidFill>
                  <a:schemeClr val="tx1">
                    <a:lumMod val="85000"/>
                    <a:lumOff val="15000"/>
                  </a:schemeClr>
                </a:solidFill>
                <a:latin typeface="Californian FB" panose="0207040306080B030204" pitchFamily="18" charset="0"/>
              </a:rPr>
              <a:t/>
            </a:r>
            <a:br>
              <a:rPr lang="en-US" sz="2000" dirty="0">
                <a:solidFill>
                  <a:schemeClr val="tx1">
                    <a:lumMod val="85000"/>
                    <a:lumOff val="15000"/>
                  </a:schemeClr>
                </a:solidFill>
                <a:latin typeface="Californian FB" panose="0207040306080B030204" pitchFamily="18" charset="0"/>
              </a:rPr>
            </a:br>
            <a:endParaRPr lang="en-US" sz="2000" dirty="0">
              <a:solidFill>
                <a:schemeClr val="tx1">
                  <a:lumMod val="85000"/>
                  <a:lumOff val="15000"/>
                </a:schemeClr>
              </a:solidFill>
              <a:latin typeface="Californian FB" panose="0207040306080B030204" pitchFamily="18" charset="0"/>
            </a:endParaRPr>
          </a:p>
        </p:txBody>
      </p:sp>
      <p:sp>
        <p:nvSpPr>
          <p:cNvPr id="4" name="Title 1"/>
          <p:cNvSpPr txBox="1">
            <a:spLocks/>
          </p:cNvSpPr>
          <p:nvPr/>
        </p:nvSpPr>
        <p:spPr>
          <a:xfrm>
            <a:off x="2162704" y="76200"/>
            <a:ext cx="4847696" cy="6858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2800" dirty="0" smtClean="0">
                <a:solidFill>
                  <a:schemeClr val="tx1">
                    <a:lumMod val="85000"/>
                    <a:lumOff val="15000"/>
                  </a:schemeClr>
                </a:solidFill>
                <a:effectLst/>
                <a:latin typeface="Californian FB" panose="0207040306080B030204" pitchFamily="18" charset="0"/>
              </a:rPr>
              <a:t>Equipment</a:t>
            </a:r>
            <a:endParaRPr lang="en-US" sz="2000" dirty="0">
              <a:solidFill>
                <a:schemeClr val="tx1">
                  <a:lumMod val="85000"/>
                  <a:lumOff val="15000"/>
                </a:schemeClr>
              </a:solidFill>
              <a:effectLst/>
              <a:latin typeface="Californian FB" panose="0207040306080B0302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9435" y="1371600"/>
            <a:ext cx="2724150" cy="4460906"/>
          </a:xfrm>
          <a:prstGeom prst="rect">
            <a:avLst/>
          </a:prstGeom>
        </p:spPr>
      </p:pic>
    </p:spTree>
    <p:extLst>
      <p:ext uri="{BB962C8B-B14F-4D97-AF65-F5344CB8AC3E}">
        <p14:creationId xmlns:p14="http://schemas.microsoft.com/office/powerpoint/2010/main" val="22454908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90600"/>
            <a:ext cx="5715000" cy="6172200"/>
          </a:xfrm>
        </p:spPr>
        <p:txBody>
          <a:bodyPr>
            <a:noAutofit/>
          </a:bodyPr>
          <a:lstStyle/>
          <a:p>
            <a:pPr fontAlgn="base"/>
            <a:r>
              <a:rPr lang="en-US" sz="2000" dirty="0">
                <a:solidFill>
                  <a:schemeClr val="tx1">
                    <a:lumMod val="85000"/>
                    <a:lumOff val="15000"/>
                  </a:schemeClr>
                </a:solidFill>
                <a:latin typeface="Californian FB" panose="0207040306080B030204" pitchFamily="18" charset="0"/>
              </a:rPr>
              <a:t>Pick up and/or have your Pilgrim’s Passport (</a:t>
            </a:r>
            <a:r>
              <a:rPr lang="en-US" sz="2000" dirty="0" err="1">
                <a:solidFill>
                  <a:schemeClr val="tx1">
                    <a:lumMod val="85000"/>
                    <a:lumOff val="15000"/>
                  </a:schemeClr>
                </a:solidFill>
                <a:latin typeface="Californian FB" panose="0207040306080B030204" pitchFamily="18" charset="0"/>
              </a:rPr>
              <a:t>Credencial</a:t>
            </a:r>
            <a:r>
              <a:rPr lang="en-US" sz="2000" dirty="0">
                <a:solidFill>
                  <a:schemeClr val="tx1">
                    <a:lumMod val="85000"/>
                    <a:lumOff val="15000"/>
                  </a:schemeClr>
                </a:solidFill>
                <a:latin typeface="Californian FB" panose="0207040306080B030204" pitchFamily="18" charset="0"/>
              </a:rPr>
              <a:t> del </a:t>
            </a:r>
            <a:r>
              <a:rPr lang="en-US" sz="2000" dirty="0" err="1">
                <a:solidFill>
                  <a:schemeClr val="tx1">
                    <a:lumMod val="85000"/>
                    <a:lumOff val="15000"/>
                  </a:schemeClr>
                </a:solidFill>
                <a:latin typeface="Californian FB" panose="0207040306080B030204" pitchFamily="18" charset="0"/>
              </a:rPr>
              <a:t>Peregrino</a:t>
            </a:r>
            <a:r>
              <a:rPr lang="en-US" sz="2000" dirty="0">
                <a:solidFill>
                  <a:schemeClr val="tx1">
                    <a:lumMod val="85000"/>
                    <a:lumOff val="15000"/>
                  </a:schemeClr>
                </a:solidFill>
                <a:latin typeface="Californian FB" panose="0207040306080B030204" pitchFamily="18" charset="0"/>
              </a:rPr>
              <a:t>) </a:t>
            </a:r>
            <a:r>
              <a:rPr lang="en-US" sz="2000" dirty="0" smtClean="0">
                <a:solidFill>
                  <a:schemeClr val="tx1">
                    <a:lumMod val="85000"/>
                    <a:lumOff val="15000"/>
                  </a:schemeClr>
                </a:solidFill>
                <a:latin typeface="Californian FB" panose="0207040306080B030204" pitchFamily="18" charset="0"/>
              </a:rPr>
              <a:t>stamped</a:t>
            </a:r>
            <a:endParaRPr lang="en-US" sz="2000" dirty="0">
              <a:solidFill>
                <a:schemeClr val="tx1">
                  <a:lumMod val="85000"/>
                  <a:lumOff val="15000"/>
                </a:schemeClr>
              </a:solidFill>
              <a:latin typeface="Californian FB" panose="0207040306080B030204" pitchFamily="18" charset="0"/>
            </a:endParaRPr>
          </a:p>
          <a:p>
            <a:pPr fontAlgn="base"/>
            <a:r>
              <a:rPr lang="en-US" sz="2000" dirty="0">
                <a:solidFill>
                  <a:schemeClr val="tx1">
                    <a:lumMod val="85000"/>
                    <a:lumOff val="15000"/>
                  </a:schemeClr>
                </a:solidFill>
                <a:latin typeface="Californian FB" panose="0207040306080B030204" pitchFamily="18" charset="0"/>
              </a:rPr>
              <a:t>Check conditions for specific </a:t>
            </a:r>
            <a:r>
              <a:rPr lang="en-US" sz="2000" dirty="0" smtClean="0">
                <a:solidFill>
                  <a:schemeClr val="tx1">
                    <a:lumMod val="85000"/>
                    <a:lumOff val="15000"/>
                  </a:schemeClr>
                </a:solidFill>
                <a:latin typeface="Californian FB" panose="0207040306080B030204" pitchFamily="18" charset="0"/>
              </a:rPr>
              <a:t>routes: weather </a:t>
            </a:r>
            <a:r>
              <a:rPr lang="en-US" sz="2000" dirty="0">
                <a:solidFill>
                  <a:schemeClr val="tx1">
                    <a:lumMod val="85000"/>
                    <a:lumOff val="15000"/>
                  </a:schemeClr>
                </a:solidFill>
                <a:latin typeface="Californian FB" panose="0207040306080B030204" pitchFamily="18" charset="0"/>
              </a:rPr>
              <a:t>conditions in the mountains can change quickly. </a:t>
            </a:r>
          </a:p>
          <a:p>
            <a:pPr fontAlgn="base"/>
            <a:r>
              <a:rPr lang="en-US" sz="2000" dirty="0">
                <a:solidFill>
                  <a:schemeClr val="tx1">
                    <a:lumMod val="85000"/>
                    <a:lumOff val="15000"/>
                  </a:schemeClr>
                </a:solidFill>
                <a:latin typeface="Californian FB" panose="0207040306080B030204" pitchFamily="18" charset="0"/>
              </a:rPr>
              <a:t>Always heed the advice of the Pilgrim’s office</a:t>
            </a:r>
          </a:p>
          <a:p>
            <a:r>
              <a:rPr lang="en-US" sz="2000" dirty="0" smtClean="0">
                <a:solidFill>
                  <a:schemeClr val="tx1">
                    <a:lumMod val="85000"/>
                    <a:lumOff val="15000"/>
                  </a:schemeClr>
                </a:solidFill>
                <a:latin typeface="Californian FB" panose="0207040306080B030204" pitchFamily="18" charset="0"/>
              </a:rPr>
              <a:t>“</a:t>
            </a:r>
            <a:r>
              <a:rPr lang="en-US" sz="2000" dirty="0" err="1" smtClean="0">
                <a:solidFill>
                  <a:schemeClr val="tx1">
                    <a:lumMod val="85000"/>
                    <a:lumOff val="15000"/>
                  </a:schemeClr>
                </a:solidFill>
                <a:latin typeface="Californian FB" panose="0207040306080B030204" pitchFamily="18" charset="0"/>
              </a:rPr>
              <a:t>Credencial</a:t>
            </a:r>
            <a:r>
              <a:rPr lang="en-US" sz="2000" dirty="0" smtClean="0">
                <a:solidFill>
                  <a:schemeClr val="tx1">
                    <a:lumMod val="85000"/>
                    <a:lumOff val="15000"/>
                  </a:schemeClr>
                </a:solidFill>
                <a:latin typeface="Californian FB" panose="0207040306080B030204" pitchFamily="18" charset="0"/>
              </a:rPr>
              <a:t> </a:t>
            </a:r>
            <a:r>
              <a:rPr lang="en-US" sz="2000" dirty="0">
                <a:solidFill>
                  <a:schemeClr val="tx1">
                    <a:lumMod val="85000"/>
                    <a:lumOff val="15000"/>
                  </a:schemeClr>
                </a:solidFill>
                <a:latin typeface="Californian FB" panose="0207040306080B030204" pitchFamily="18" charset="0"/>
              </a:rPr>
              <a:t>del </a:t>
            </a:r>
            <a:r>
              <a:rPr lang="en-US" sz="2000" dirty="0" err="1">
                <a:solidFill>
                  <a:schemeClr val="tx1">
                    <a:lumMod val="85000"/>
                    <a:lumOff val="15000"/>
                  </a:schemeClr>
                </a:solidFill>
                <a:latin typeface="Californian FB" panose="0207040306080B030204" pitchFamily="18" charset="0"/>
              </a:rPr>
              <a:t>Peregrino</a:t>
            </a:r>
            <a:r>
              <a:rPr lang="en-US" sz="2000" dirty="0" smtClean="0">
                <a:solidFill>
                  <a:schemeClr val="tx1">
                    <a:lumMod val="85000"/>
                    <a:lumOff val="15000"/>
                  </a:schemeClr>
                </a:solidFill>
                <a:latin typeface="Californian FB" panose="0207040306080B030204" pitchFamily="18" charset="0"/>
              </a:rPr>
              <a:t>”: document </a:t>
            </a:r>
            <a:r>
              <a:rPr lang="en-US" sz="2000" dirty="0">
                <a:solidFill>
                  <a:schemeClr val="tx1">
                    <a:lumMod val="85000"/>
                    <a:lumOff val="15000"/>
                  </a:schemeClr>
                </a:solidFill>
                <a:latin typeface="Californian FB" panose="0207040306080B030204" pitchFamily="18" charset="0"/>
              </a:rPr>
              <a:t>to show you are a pilgrim. </a:t>
            </a:r>
            <a:r>
              <a:rPr lang="en-US" sz="2000" dirty="0" smtClean="0">
                <a:solidFill>
                  <a:schemeClr val="tx1">
                    <a:lumMod val="85000"/>
                    <a:lumOff val="15000"/>
                  </a:schemeClr>
                </a:solidFill>
                <a:latin typeface="Californian FB" panose="0207040306080B030204" pitchFamily="18" charset="0"/>
              </a:rPr>
              <a:t>(and a cool souvenir)</a:t>
            </a:r>
            <a:endParaRPr lang="en-US" sz="2000" dirty="0">
              <a:solidFill>
                <a:schemeClr val="tx1">
                  <a:lumMod val="85000"/>
                  <a:lumOff val="15000"/>
                </a:schemeClr>
              </a:solidFill>
              <a:latin typeface="Californian FB" panose="0207040306080B030204" pitchFamily="18" charset="0"/>
            </a:endParaRPr>
          </a:p>
          <a:p>
            <a:pPr fontAlgn="base"/>
            <a:r>
              <a:rPr lang="en-US" sz="2000" dirty="0">
                <a:solidFill>
                  <a:schemeClr val="tx1">
                    <a:lumMod val="85000"/>
                    <a:lumOff val="15000"/>
                  </a:schemeClr>
                </a:solidFill>
                <a:latin typeface="Californian FB" panose="0207040306080B030204" pitchFamily="18" charset="0"/>
              </a:rPr>
              <a:t>Albergues, cafes, museums, etc. will stamp it </a:t>
            </a:r>
          </a:p>
          <a:p>
            <a:pPr fontAlgn="base"/>
            <a:r>
              <a:rPr lang="en-US" sz="2000" dirty="0">
                <a:solidFill>
                  <a:schemeClr val="tx1">
                    <a:lumMod val="85000"/>
                    <a:lumOff val="15000"/>
                  </a:schemeClr>
                </a:solidFill>
                <a:latin typeface="Californian FB" panose="0207040306080B030204" pitchFamily="18" charset="0"/>
              </a:rPr>
              <a:t>Without it you can’t stay in most Albergues…</a:t>
            </a:r>
          </a:p>
          <a:p>
            <a:pPr fontAlgn="base"/>
            <a:r>
              <a:rPr lang="en-US" sz="2000" dirty="0">
                <a:solidFill>
                  <a:schemeClr val="tx1">
                    <a:lumMod val="85000"/>
                    <a:lumOff val="15000"/>
                  </a:schemeClr>
                </a:solidFill>
                <a:latin typeface="Californian FB" panose="0207040306080B030204" pitchFamily="18" charset="0"/>
              </a:rPr>
              <a:t>You will </a:t>
            </a:r>
            <a:r>
              <a:rPr lang="en-US" sz="2000" b="1" dirty="0">
                <a:solidFill>
                  <a:schemeClr val="tx1">
                    <a:lumMod val="85000"/>
                    <a:lumOff val="15000"/>
                  </a:schemeClr>
                </a:solidFill>
                <a:latin typeface="Californian FB" panose="0207040306080B030204" pitchFamily="18" charset="0"/>
              </a:rPr>
              <a:t>not</a:t>
            </a:r>
            <a:r>
              <a:rPr lang="en-US" sz="2000" dirty="0">
                <a:solidFill>
                  <a:schemeClr val="tx1">
                    <a:lumMod val="85000"/>
                    <a:lumOff val="15000"/>
                  </a:schemeClr>
                </a:solidFill>
                <a:latin typeface="Californian FB" panose="0207040306080B030204" pitchFamily="18" charset="0"/>
              </a:rPr>
              <a:t> receive a Compostela upon reaching Santiago without it being properly stamped.</a:t>
            </a:r>
          </a:p>
          <a:p>
            <a:pPr lvl="2" fontAlgn="base"/>
            <a:r>
              <a:rPr lang="en-US" sz="2000" dirty="0" smtClean="0">
                <a:solidFill>
                  <a:schemeClr val="tx1">
                    <a:lumMod val="85000"/>
                    <a:lumOff val="15000"/>
                  </a:schemeClr>
                </a:solidFill>
                <a:latin typeface="Californian FB" panose="0207040306080B030204" pitchFamily="18" charset="0"/>
              </a:rPr>
              <a:t>One </a:t>
            </a:r>
            <a:r>
              <a:rPr lang="en-US" sz="2000" dirty="0">
                <a:solidFill>
                  <a:schemeClr val="tx1">
                    <a:lumMod val="85000"/>
                    <a:lumOff val="15000"/>
                  </a:schemeClr>
                </a:solidFill>
                <a:latin typeface="Californian FB" panose="0207040306080B030204" pitchFamily="18" charset="0"/>
              </a:rPr>
              <a:t>Compostela available for religious or spiritual reasons </a:t>
            </a:r>
          </a:p>
          <a:p>
            <a:pPr lvl="2" fontAlgn="base"/>
            <a:r>
              <a:rPr lang="en-US" sz="2000" dirty="0">
                <a:solidFill>
                  <a:schemeClr val="tx1">
                    <a:lumMod val="85000"/>
                    <a:lumOff val="15000"/>
                  </a:schemeClr>
                </a:solidFill>
                <a:latin typeface="Californian FB" panose="0207040306080B030204" pitchFamily="18" charset="0"/>
              </a:rPr>
              <a:t>A different one for other reasons</a:t>
            </a:r>
          </a:p>
          <a:p>
            <a:pPr fontAlgn="base"/>
            <a:r>
              <a:rPr lang="en-US" sz="2000" dirty="0">
                <a:solidFill>
                  <a:schemeClr val="tx1">
                    <a:lumMod val="85000"/>
                    <a:lumOff val="15000"/>
                  </a:schemeClr>
                </a:solidFill>
                <a:latin typeface="Californian FB" panose="0207040306080B030204" pitchFamily="18" charset="0"/>
              </a:rPr>
              <a:t>Credential Available free from American Pilgrims </a:t>
            </a:r>
            <a:r>
              <a:rPr lang="en-US" sz="2000" dirty="0" smtClean="0">
                <a:solidFill>
                  <a:schemeClr val="tx1">
                    <a:lumMod val="85000"/>
                    <a:lumOff val="15000"/>
                  </a:schemeClr>
                </a:solidFill>
                <a:latin typeface="Californian FB" panose="0207040306080B030204" pitchFamily="18" charset="0"/>
              </a:rPr>
              <a:t>Website</a:t>
            </a:r>
            <a:r>
              <a:rPr lang="en-US" sz="2000" dirty="0">
                <a:solidFill>
                  <a:schemeClr val="tx1">
                    <a:lumMod val="85000"/>
                    <a:lumOff val="15000"/>
                  </a:schemeClr>
                </a:solidFill>
                <a:latin typeface="Californian FB" panose="0207040306080B030204" pitchFamily="18" charset="0"/>
              </a:rPr>
              <a:t/>
            </a:r>
            <a:br>
              <a:rPr lang="en-US" sz="2000" dirty="0">
                <a:solidFill>
                  <a:schemeClr val="tx1">
                    <a:lumMod val="85000"/>
                    <a:lumOff val="15000"/>
                  </a:schemeClr>
                </a:solidFill>
                <a:latin typeface="Californian FB" panose="0207040306080B030204" pitchFamily="18" charset="0"/>
              </a:rPr>
            </a:br>
            <a:endParaRPr lang="en-US" sz="2000" dirty="0">
              <a:solidFill>
                <a:schemeClr val="tx1">
                  <a:lumMod val="85000"/>
                  <a:lumOff val="15000"/>
                </a:schemeClr>
              </a:solidFill>
              <a:latin typeface="Californian FB" panose="0207040306080B030204" pitchFamily="18" charset="0"/>
            </a:endParaRPr>
          </a:p>
        </p:txBody>
      </p:sp>
      <p:sp>
        <p:nvSpPr>
          <p:cNvPr id="4" name="Title 1"/>
          <p:cNvSpPr txBox="1">
            <a:spLocks/>
          </p:cNvSpPr>
          <p:nvPr/>
        </p:nvSpPr>
        <p:spPr>
          <a:xfrm>
            <a:off x="2162704" y="76200"/>
            <a:ext cx="4847696" cy="6858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2800" dirty="0" smtClean="0">
                <a:solidFill>
                  <a:schemeClr val="tx1">
                    <a:lumMod val="85000"/>
                    <a:lumOff val="15000"/>
                  </a:schemeClr>
                </a:solidFill>
                <a:effectLst/>
                <a:latin typeface="Californian FB" panose="0207040306080B030204" pitchFamily="18" charset="0"/>
              </a:rPr>
              <a:t>Saint Jean and Pilgrim’s Office</a:t>
            </a:r>
            <a:endParaRPr lang="en-US" sz="2000" dirty="0">
              <a:solidFill>
                <a:schemeClr val="tx1">
                  <a:lumMod val="85000"/>
                  <a:lumOff val="15000"/>
                </a:schemeClr>
              </a:solidFill>
              <a:effectLst/>
              <a:latin typeface="Californian FB" panose="0207040306080B030204" pitchFamily="18" charset="0"/>
            </a:endParaRPr>
          </a:p>
        </p:txBody>
      </p:sp>
      <p:pic>
        <p:nvPicPr>
          <p:cNvPr id="4098" name="Picture 2" descr="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990600"/>
            <a:ext cx="3254156" cy="24384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6124767" y="3450659"/>
            <a:ext cx="2460811" cy="3287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6053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761999"/>
            <a:ext cx="3229504" cy="5943601"/>
          </a:xfrm>
          <a:prstGeom prst="rect">
            <a:avLst/>
          </a:prstGeom>
        </p:spPr>
      </p:pic>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4800" y="762001"/>
            <a:ext cx="4800600" cy="3722688"/>
          </a:xfrm>
        </p:spPr>
      </p:pic>
      <p:sp>
        <p:nvSpPr>
          <p:cNvPr id="4" name="Title 1"/>
          <p:cNvSpPr txBox="1">
            <a:spLocks/>
          </p:cNvSpPr>
          <p:nvPr/>
        </p:nvSpPr>
        <p:spPr>
          <a:xfrm>
            <a:off x="2162704" y="76200"/>
            <a:ext cx="4847696" cy="6858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2800" dirty="0" smtClean="0">
                <a:solidFill>
                  <a:schemeClr val="tx1">
                    <a:lumMod val="85000"/>
                    <a:lumOff val="15000"/>
                  </a:schemeClr>
                </a:solidFill>
                <a:effectLst/>
                <a:latin typeface="Californian FB" panose="0207040306080B030204" pitchFamily="18" charset="0"/>
              </a:rPr>
              <a:t>Map and Daily Hike Profile</a:t>
            </a:r>
            <a:endParaRPr lang="en-US" sz="2000" dirty="0">
              <a:solidFill>
                <a:schemeClr val="tx1">
                  <a:lumMod val="85000"/>
                  <a:lumOff val="15000"/>
                </a:schemeClr>
              </a:solidFill>
              <a:effectLst/>
              <a:latin typeface="Californian FB" panose="0207040306080B030204" pitchFamily="18" charset="0"/>
            </a:endParaRPr>
          </a:p>
        </p:txBody>
      </p:sp>
      <p:sp>
        <p:nvSpPr>
          <p:cNvPr id="10" name="Content Placeholder 2"/>
          <p:cNvSpPr txBox="1">
            <a:spLocks/>
          </p:cNvSpPr>
          <p:nvPr/>
        </p:nvSpPr>
        <p:spPr>
          <a:xfrm>
            <a:off x="0" y="4600574"/>
            <a:ext cx="5257800" cy="22574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fontAlgn="base">
              <a:spcBef>
                <a:spcPts val="600"/>
              </a:spcBef>
              <a:spcAft>
                <a:spcPts val="600"/>
              </a:spcAft>
            </a:pPr>
            <a:r>
              <a:rPr lang="en-US" sz="2000" dirty="0" smtClean="0">
                <a:solidFill>
                  <a:schemeClr val="tx1">
                    <a:lumMod val="85000"/>
                    <a:lumOff val="15000"/>
                  </a:schemeClr>
                </a:solidFill>
                <a:latin typeface="Californian FB" panose="0207040306080B030204" pitchFamily="18" charset="0"/>
              </a:rPr>
              <a:t>Stage 1 of the Camino Frances</a:t>
            </a:r>
          </a:p>
          <a:p>
            <a:pPr fontAlgn="base">
              <a:spcBef>
                <a:spcPts val="600"/>
              </a:spcBef>
              <a:spcAft>
                <a:spcPts val="600"/>
              </a:spcAft>
            </a:pPr>
            <a:r>
              <a:rPr lang="en-US" sz="2000" dirty="0" smtClean="0">
                <a:solidFill>
                  <a:schemeClr val="tx1">
                    <a:lumMod val="85000"/>
                    <a:lumOff val="15000"/>
                  </a:schemeClr>
                </a:solidFill>
                <a:latin typeface="Californian FB" panose="0207040306080B030204" pitchFamily="18" charset="0"/>
              </a:rPr>
              <a:t>Map 1 shows elevation + distance covered</a:t>
            </a:r>
          </a:p>
          <a:p>
            <a:pPr fontAlgn="base">
              <a:spcBef>
                <a:spcPts val="600"/>
              </a:spcBef>
              <a:spcAft>
                <a:spcPts val="600"/>
              </a:spcAft>
            </a:pPr>
            <a:r>
              <a:rPr lang="en-US" sz="2000" dirty="0" smtClean="0">
                <a:solidFill>
                  <a:schemeClr val="tx1">
                    <a:lumMod val="85000"/>
                    <a:lumOff val="15000"/>
                  </a:schemeClr>
                </a:solidFill>
                <a:latin typeface="Californian FB" panose="0207040306080B030204" pitchFamily="18" charset="0"/>
              </a:rPr>
              <a:t>Map 2 shows trail, stops + distances along your route</a:t>
            </a:r>
          </a:p>
          <a:p>
            <a:pPr marL="1257300" lvl="3" indent="0" fontAlgn="base">
              <a:spcBef>
                <a:spcPts val="600"/>
              </a:spcBef>
              <a:spcAft>
                <a:spcPts val="600"/>
              </a:spcAft>
              <a:buNone/>
            </a:pPr>
            <a:r>
              <a:rPr lang="en-US" sz="2000" i="1" dirty="0" smtClean="0">
                <a:solidFill>
                  <a:schemeClr val="tx1">
                    <a:lumMod val="85000"/>
                    <a:lumOff val="15000"/>
                  </a:schemeClr>
                </a:solidFill>
                <a:latin typeface="Californian FB" panose="0207040306080B030204" pitchFamily="18" charset="0"/>
              </a:rPr>
              <a:t>Source: John Brierley Book</a:t>
            </a:r>
            <a:endParaRPr lang="en-US" sz="2000" i="1" dirty="0">
              <a:solidFill>
                <a:schemeClr val="tx1">
                  <a:lumMod val="85000"/>
                  <a:lumOff val="15000"/>
                </a:schemeClr>
              </a:solidFill>
              <a:latin typeface="Californian FB" panose="0207040306080B030204" pitchFamily="18" charset="0"/>
            </a:endParaRPr>
          </a:p>
          <a:p>
            <a:pPr fontAlgn="base">
              <a:spcBef>
                <a:spcPts val="600"/>
              </a:spcBef>
              <a:spcAft>
                <a:spcPts val="600"/>
              </a:spcAft>
            </a:pPr>
            <a:endParaRPr lang="en-US" sz="2000" dirty="0" smtClean="0">
              <a:solidFill>
                <a:schemeClr val="tx1">
                  <a:lumMod val="85000"/>
                  <a:lumOff val="15000"/>
                </a:schemeClr>
              </a:solidFill>
              <a:latin typeface="Californian FB" panose="0207040306080B030204" pitchFamily="18" charset="0"/>
            </a:endParaRPr>
          </a:p>
          <a:p>
            <a:pPr marL="0" indent="0">
              <a:buFont typeface="Arial" pitchFamily="34" charset="0"/>
              <a:buNone/>
            </a:pPr>
            <a:r>
              <a:rPr lang="en-US" sz="2000" dirty="0" smtClean="0">
                <a:solidFill>
                  <a:schemeClr val="tx1">
                    <a:lumMod val="85000"/>
                    <a:lumOff val="15000"/>
                  </a:schemeClr>
                </a:solidFill>
                <a:latin typeface="Californian FB" panose="0207040306080B030204" pitchFamily="18" charset="0"/>
              </a:rPr>
              <a:t/>
            </a:r>
            <a:br>
              <a:rPr lang="en-US" sz="2000" dirty="0" smtClean="0">
                <a:solidFill>
                  <a:schemeClr val="tx1">
                    <a:lumMod val="85000"/>
                    <a:lumOff val="15000"/>
                  </a:schemeClr>
                </a:solidFill>
                <a:latin typeface="Californian FB" panose="0207040306080B030204" pitchFamily="18" charset="0"/>
              </a:rPr>
            </a:br>
            <a:endParaRPr lang="en-US" sz="2000" dirty="0">
              <a:solidFill>
                <a:schemeClr val="tx1">
                  <a:lumMod val="85000"/>
                  <a:lumOff val="15000"/>
                </a:schemeClr>
              </a:solidFill>
              <a:latin typeface="Californian FB" panose="0207040306080B030204" pitchFamily="18" charset="0"/>
            </a:endParaRPr>
          </a:p>
        </p:txBody>
      </p:sp>
      <p:cxnSp>
        <p:nvCxnSpPr>
          <p:cNvPr id="11" name="Straight Arrow Connector 10"/>
          <p:cNvCxnSpPr/>
          <p:nvPr/>
        </p:nvCxnSpPr>
        <p:spPr>
          <a:xfrm flipV="1">
            <a:off x="4800600" y="4343400"/>
            <a:ext cx="0" cy="914400"/>
          </a:xfrm>
          <a:prstGeom prst="straightConnector1">
            <a:avLst/>
          </a:prstGeom>
          <a:ln w="22225">
            <a:solidFill>
              <a:srgbClr val="C00000"/>
            </a:solidFill>
            <a:headEnd type="none"/>
            <a:tailEnd type="oval" w="lg"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818529" y="5791200"/>
            <a:ext cx="972671" cy="0"/>
          </a:xfrm>
          <a:prstGeom prst="straightConnector1">
            <a:avLst/>
          </a:prstGeom>
          <a:ln w="22225">
            <a:solidFill>
              <a:srgbClr val="C00000"/>
            </a:solidFill>
            <a:headEnd type="none"/>
            <a:tailEnd type="oval"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35852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14400"/>
            <a:ext cx="5715000" cy="6172200"/>
          </a:xfrm>
        </p:spPr>
        <p:txBody>
          <a:bodyPr>
            <a:noAutofit/>
          </a:bodyPr>
          <a:lstStyle/>
          <a:p>
            <a:pPr fontAlgn="base"/>
            <a:r>
              <a:rPr lang="en-US" sz="2000" dirty="0" smtClean="0">
                <a:solidFill>
                  <a:schemeClr val="tx1">
                    <a:lumMod val="85000"/>
                    <a:lumOff val="15000"/>
                  </a:schemeClr>
                </a:solidFill>
                <a:latin typeface="Californian FB" panose="0207040306080B030204" pitchFamily="18" charset="0"/>
              </a:rPr>
              <a:t>Alburgue – hostel-like, many beds (and Pilgrims) to a room, shared bathrooms and showers</a:t>
            </a:r>
          </a:p>
          <a:p>
            <a:pPr fontAlgn="base"/>
            <a:r>
              <a:rPr lang="en-US" sz="2000" dirty="0" smtClean="0">
                <a:solidFill>
                  <a:schemeClr val="tx1">
                    <a:lumMod val="85000"/>
                    <a:lumOff val="15000"/>
                  </a:schemeClr>
                </a:solidFill>
                <a:latin typeface="Californian FB" panose="0207040306080B030204" pitchFamily="18" charset="0"/>
              </a:rPr>
              <a:t>Pension </a:t>
            </a:r>
            <a:r>
              <a:rPr lang="en-US" sz="2000" dirty="0">
                <a:solidFill>
                  <a:schemeClr val="tx1">
                    <a:lumMod val="85000"/>
                    <a:lumOff val="15000"/>
                  </a:schemeClr>
                </a:solidFill>
                <a:latin typeface="Californian FB" panose="0207040306080B030204" pitchFamily="18" charset="0"/>
              </a:rPr>
              <a:t>– usually private room and shared bath</a:t>
            </a:r>
          </a:p>
          <a:p>
            <a:pPr fontAlgn="base"/>
            <a:r>
              <a:rPr lang="en-US" sz="2000" dirty="0">
                <a:solidFill>
                  <a:schemeClr val="tx1">
                    <a:lumMod val="85000"/>
                    <a:lumOff val="15000"/>
                  </a:schemeClr>
                </a:solidFill>
                <a:latin typeface="Californian FB" panose="0207040306080B030204" pitchFamily="18" charset="0"/>
              </a:rPr>
              <a:t>Casa Rural (like B&amp;B in rural setting)</a:t>
            </a:r>
          </a:p>
          <a:p>
            <a:pPr fontAlgn="base"/>
            <a:r>
              <a:rPr lang="en-US" sz="2000" dirty="0">
                <a:solidFill>
                  <a:schemeClr val="tx1">
                    <a:lumMod val="85000"/>
                    <a:lumOff val="15000"/>
                  </a:schemeClr>
                </a:solidFill>
                <a:latin typeface="Californian FB" panose="0207040306080B030204" pitchFamily="18" charset="0"/>
              </a:rPr>
              <a:t>Hotels - in cities and larger towns</a:t>
            </a:r>
          </a:p>
          <a:p>
            <a:pPr fontAlgn="base"/>
            <a:r>
              <a:rPr lang="en-US" sz="2000" dirty="0" err="1">
                <a:solidFill>
                  <a:schemeClr val="tx1">
                    <a:lumMod val="85000"/>
                    <a:lumOff val="15000"/>
                  </a:schemeClr>
                </a:solidFill>
                <a:latin typeface="Californian FB" panose="0207040306080B030204" pitchFamily="18" charset="0"/>
              </a:rPr>
              <a:t>Parador</a:t>
            </a:r>
            <a:r>
              <a:rPr lang="en-US" sz="2000" dirty="0">
                <a:solidFill>
                  <a:schemeClr val="tx1">
                    <a:lumMod val="85000"/>
                    <a:lumOff val="15000"/>
                  </a:schemeClr>
                </a:solidFill>
                <a:latin typeface="Californian FB" panose="0207040306080B030204" pitchFamily="18" charset="0"/>
              </a:rPr>
              <a:t> – luxury hotel usually in historical building</a:t>
            </a:r>
          </a:p>
          <a:p>
            <a:pPr lvl="1" fontAlgn="base"/>
            <a:r>
              <a:rPr lang="en-US" sz="2000" dirty="0">
                <a:solidFill>
                  <a:schemeClr val="tx1">
                    <a:lumMod val="85000"/>
                    <a:lumOff val="15000"/>
                  </a:schemeClr>
                </a:solidFill>
                <a:latin typeface="Californian FB" panose="0207040306080B030204" pitchFamily="18" charset="0"/>
              </a:rPr>
              <a:t>Santiago and three other locations</a:t>
            </a:r>
          </a:p>
          <a:p>
            <a:pPr fontAlgn="base"/>
            <a:r>
              <a:rPr lang="en-US" sz="2000" dirty="0">
                <a:solidFill>
                  <a:schemeClr val="tx1">
                    <a:lumMod val="85000"/>
                    <a:lumOff val="15000"/>
                  </a:schemeClr>
                </a:solidFill>
                <a:latin typeface="Californian FB" panose="0207040306080B030204" pitchFamily="18" charset="0"/>
              </a:rPr>
              <a:t>Find these in </a:t>
            </a:r>
            <a:r>
              <a:rPr lang="en-US" sz="2000" dirty="0" err="1">
                <a:solidFill>
                  <a:schemeClr val="tx1">
                    <a:lumMod val="85000"/>
                    <a:lumOff val="15000"/>
                  </a:schemeClr>
                </a:solidFill>
                <a:latin typeface="Californian FB" panose="0207040306080B030204" pitchFamily="18" charset="0"/>
              </a:rPr>
              <a:t>Brierly</a:t>
            </a:r>
            <a:r>
              <a:rPr lang="en-US" sz="2000" dirty="0">
                <a:solidFill>
                  <a:schemeClr val="tx1">
                    <a:lumMod val="85000"/>
                    <a:lumOff val="15000"/>
                  </a:schemeClr>
                </a:solidFill>
                <a:latin typeface="Californian FB" panose="0207040306080B030204" pitchFamily="18" charset="0"/>
              </a:rPr>
              <a:t> and on Booking.com or other online site</a:t>
            </a:r>
          </a:p>
          <a:p>
            <a:pPr fontAlgn="base"/>
            <a:r>
              <a:rPr lang="en-US" sz="2000" dirty="0">
                <a:solidFill>
                  <a:schemeClr val="tx1">
                    <a:lumMod val="85000"/>
                    <a:lumOff val="15000"/>
                  </a:schemeClr>
                </a:solidFill>
                <a:latin typeface="Californian FB" panose="0207040306080B030204" pitchFamily="18" charset="0"/>
              </a:rPr>
              <a:t>Total Daily Cost</a:t>
            </a:r>
          </a:p>
          <a:p>
            <a:pPr lvl="1" fontAlgn="base">
              <a:buFont typeface="Arial" panose="020B0604020202020204" pitchFamily="34" charset="0"/>
              <a:buChar char="•"/>
            </a:pPr>
            <a:r>
              <a:rPr lang="en-US" sz="2000" dirty="0">
                <a:solidFill>
                  <a:schemeClr val="tx1">
                    <a:lumMod val="85000"/>
                    <a:lumOff val="15000"/>
                  </a:schemeClr>
                </a:solidFill>
                <a:latin typeface="Californian FB" panose="0207040306080B030204" pitchFamily="18" charset="0"/>
              </a:rPr>
              <a:t>Meals - 10 to 15 </a:t>
            </a:r>
            <a:r>
              <a:rPr lang="en-US" sz="2000" dirty="0" smtClean="0">
                <a:solidFill>
                  <a:schemeClr val="tx1">
                    <a:lumMod val="85000"/>
                    <a:lumOff val="15000"/>
                  </a:schemeClr>
                </a:solidFill>
                <a:latin typeface="Californian FB" panose="0207040306080B030204" pitchFamily="18" charset="0"/>
              </a:rPr>
              <a:t>each</a:t>
            </a:r>
          </a:p>
          <a:p>
            <a:pPr lvl="1" fontAlgn="base">
              <a:buFont typeface="Arial" panose="020B0604020202020204" pitchFamily="34" charset="0"/>
              <a:buChar char="•"/>
            </a:pPr>
            <a:r>
              <a:rPr lang="en-US" sz="2000" dirty="0" smtClean="0">
                <a:solidFill>
                  <a:schemeClr val="tx1">
                    <a:lumMod val="85000"/>
                    <a:lumOff val="15000"/>
                  </a:schemeClr>
                </a:solidFill>
                <a:latin typeface="Californian FB" panose="0207040306080B030204" pitchFamily="18" charset="0"/>
              </a:rPr>
              <a:t>Bed </a:t>
            </a:r>
            <a:r>
              <a:rPr lang="en-US" sz="2000" dirty="0">
                <a:solidFill>
                  <a:schemeClr val="tx1">
                    <a:lumMod val="85000"/>
                    <a:lumOff val="15000"/>
                  </a:schemeClr>
                </a:solidFill>
                <a:latin typeface="Californian FB" panose="0207040306080B030204" pitchFamily="18" charset="0"/>
              </a:rPr>
              <a:t>– 15 + </a:t>
            </a:r>
            <a:endParaRPr lang="en-US" sz="2000" dirty="0" smtClean="0">
              <a:solidFill>
                <a:schemeClr val="tx1">
                  <a:lumMod val="85000"/>
                  <a:lumOff val="15000"/>
                </a:schemeClr>
              </a:solidFill>
              <a:latin typeface="Californian FB" panose="0207040306080B030204" pitchFamily="18" charset="0"/>
            </a:endParaRPr>
          </a:p>
          <a:p>
            <a:pPr lvl="1" fontAlgn="base">
              <a:buFont typeface="Arial" panose="020B0604020202020204" pitchFamily="34" charset="0"/>
              <a:buChar char="•"/>
            </a:pPr>
            <a:r>
              <a:rPr lang="en-US" sz="2000" dirty="0" smtClean="0">
                <a:solidFill>
                  <a:schemeClr val="tx1">
                    <a:lumMod val="85000"/>
                    <a:lumOff val="15000"/>
                  </a:schemeClr>
                </a:solidFill>
                <a:latin typeface="Californian FB" panose="0207040306080B030204" pitchFamily="18" charset="0"/>
              </a:rPr>
              <a:t>Other – 15 Lunch/Snack/Beverages</a:t>
            </a:r>
            <a:endParaRPr lang="en-US" sz="2000" dirty="0">
              <a:solidFill>
                <a:schemeClr val="tx1">
                  <a:lumMod val="85000"/>
                  <a:lumOff val="15000"/>
                </a:schemeClr>
              </a:solidFill>
              <a:latin typeface="Californian FB" panose="0207040306080B030204" pitchFamily="18" charset="0"/>
            </a:endParaRPr>
          </a:p>
          <a:p>
            <a:pPr lvl="1" fontAlgn="base">
              <a:buFont typeface="Arial" panose="020B0604020202020204" pitchFamily="34" charset="0"/>
              <a:buChar char="•"/>
            </a:pPr>
            <a:r>
              <a:rPr lang="en-US" sz="2000" dirty="0">
                <a:solidFill>
                  <a:schemeClr val="tx1">
                    <a:lumMod val="85000"/>
                    <a:lumOff val="15000"/>
                  </a:schemeClr>
                </a:solidFill>
                <a:latin typeface="Californian FB" panose="0207040306080B030204" pitchFamily="18" charset="0"/>
              </a:rPr>
              <a:t>Daily total - 45 to 70 E per day </a:t>
            </a:r>
            <a:endParaRPr lang="en-US" sz="2000" dirty="0" smtClean="0">
              <a:solidFill>
                <a:schemeClr val="tx1">
                  <a:lumMod val="85000"/>
                  <a:lumOff val="15000"/>
                </a:schemeClr>
              </a:solidFill>
              <a:latin typeface="Californian FB" panose="0207040306080B030204" pitchFamily="18" charset="0"/>
            </a:endParaRPr>
          </a:p>
          <a:p>
            <a:pPr lvl="1" fontAlgn="base">
              <a:buFont typeface="Arial" panose="020B0604020202020204" pitchFamily="34" charset="0"/>
              <a:buChar char="•"/>
            </a:pPr>
            <a:r>
              <a:rPr lang="en-US" sz="2000" dirty="0" smtClean="0">
                <a:solidFill>
                  <a:schemeClr val="tx1">
                    <a:lumMod val="85000"/>
                    <a:lumOff val="15000"/>
                  </a:schemeClr>
                </a:solidFill>
                <a:latin typeface="Californian FB" panose="0207040306080B030204" pitchFamily="18" charset="0"/>
              </a:rPr>
              <a:t>Consider or sharing a pension, casa rural room, similar cost to  </a:t>
            </a:r>
            <a:r>
              <a:rPr lang="en-US" sz="2000" dirty="0" err="1" smtClean="0">
                <a:solidFill>
                  <a:schemeClr val="tx1">
                    <a:lumMod val="85000"/>
                    <a:lumOff val="15000"/>
                  </a:schemeClr>
                </a:solidFill>
                <a:latin typeface="Californian FB" panose="0207040306080B030204" pitchFamily="18" charset="0"/>
              </a:rPr>
              <a:t>alburgue</a:t>
            </a:r>
            <a:r>
              <a:rPr lang="en-US" sz="2000" dirty="0" smtClean="0">
                <a:solidFill>
                  <a:schemeClr val="tx1">
                    <a:lumMod val="85000"/>
                    <a:lumOff val="15000"/>
                  </a:schemeClr>
                </a:solidFill>
                <a:latin typeface="Californian FB" panose="0207040306080B030204" pitchFamily="18" charset="0"/>
              </a:rPr>
              <a:t> (shared cost)</a:t>
            </a:r>
            <a:endParaRPr lang="en-US" sz="2000" dirty="0">
              <a:solidFill>
                <a:schemeClr val="tx1">
                  <a:lumMod val="85000"/>
                  <a:lumOff val="15000"/>
                </a:schemeClr>
              </a:solidFill>
              <a:latin typeface="Californian FB" panose="0207040306080B030204" pitchFamily="18" charset="0"/>
            </a:endParaRPr>
          </a:p>
        </p:txBody>
      </p:sp>
      <p:sp>
        <p:nvSpPr>
          <p:cNvPr id="4" name="Title 1"/>
          <p:cNvSpPr txBox="1">
            <a:spLocks/>
          </p:cNvSpPr>
          <p:nvPr/>
        </p:nvSpPr>
        <p:spPr>
          <a:xfrm>
            <a:off x="2162704" y="76200"/>
            <a:ext cx="4847696" cy="6858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2800" dirty="0" smtClean="0">
                <a:solidFill>
                  <a:schemeClr val="tx1">
                    <a:lumMod val="85000"/>
                    <a:lumOff val="15000"/>
                  </a:schemeClr>
                </a:solidFill>
                <a:effectLst/>
                <a:latin typeface="Californian FB" panose="0207040306080B030204" pitchFamily="18" charset="0"/>
              </a:rPr>
              <a:t>Where to Stay</a:t>
            </a:r>
            <a:endParaRPr lang="en-US" sz="2000" dirty="0">
              <a:solidFill>
                <a:schemeClr val="tx1">
                  <a:lumMod val="85000"/>
                  <a:lumOff val="15000"/>
                </a:schemeClr>
              </a:solidFill>
              <a:effectLst/>
              <a:latin typeface="Californian FB" panose="0207040306080B0302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0" y="990600"/>
            <a:ext cx="3352800" cy="275440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1767" y="4038600"/>
            <a:ext cx="3339038" cy="2501900"/>
          </a:xfrm>
          <a:prstGeom prst="rect">
            <a:avLst/>
          </a:prstGeom>
        </p:spPr>
      </p:pic>
    </p:spTree>
    <p:extLst>
      <p:ext uri="{BB962C8B-B14F-4D97-AF65-F5344CB8AC3E}">
        <p14:creationId xmlns:p14="http://schemas.microsoft.com/office/powerpoint/2010/main" val="10596937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364" y="914400"/>
            <a:ext cx="6573763" cy="4593206"/>
          </a:xfrm>
          <a:prstGeom prst="rect">
            <a:avLst/>
          </a:prstGeom>
        </p:spPr>
      </p:pic>
      <p:sp>
        <p:nvSpPr>
          <p:cNvPr id="2" name="Title 1"/>
          <p:cNvSpPr>
            <a:spLocks noGrp="1"/>
          </p:cNvSpPr>
          <p:nvPr>
            <p:ph type="ctrTitle"/>
          </p:nvPr>
        </p:nvSpPr>
        <p:spPr>
          <a:xfrm>
            <a:off x="381000" y="76200"/>
            <a:ext cx="8382000" cy="761999"/>
          </a:xfrm>
        </p:spPr>
        <p:txBody>
          <a:bodyPr anchor="ctr"/>
          <a:lstStyle/>
          <a:p>
            <a:r>
              <a:rPr lang="en-US" sz="3200" dirty="0" smtClean="0">
                <a:solidFill>
                  <a:schemeClr val="tx1">
                    <a:lumMod val="65000"/>
                    <a:lumOff val="35000"/>
                  </a:schemeClr>
                </a:solidFill>
                <a:effectLst/>
                <a:latin typeface="Californian FB" panose="0207040306080B030204" pitchFamily="18" charset="0"/>
              </a:rPr>
              <a:t>El Camino de Santiago / The Way of Saint James</a:t>
            </a:r>
            <a:endParaRPr lang="en-US" sz="3200" dirty="0">
              <a:solidFill>
                <a:schemeClr val="tx1">
                  <a:lumMod val="65000"/>
                  <a:lumOff val="35000"/>
                </a:schemeClr>
              </a:solidFill>
              <a:effectLst/>
              <a:latin typeface="Californian FB" panose="0207040306080B030204" pitchFamily="18" charset="0"/>
            </a:endParaRPr>
          </a:p>
        </p:txBody>
      </p:sp>
      <p:sp>
        <p:nvSpPr>
          <p:cNvPr id="3" name="Subtitle 2"/>
          <p:cNvSpPr>
            <a:spLocks noGrp="1"/>
          </p:cNvSpPr>
          <p:nvPr>
            <p:ph type="subTitle" idx="1"/>
          </p:nvPr>
        </p:nvSpPr>
        <p:spPr>
          <a:xfrm>
            <a:off x="1061030" y="3194810"/>
            <a:ext cx="1828800" cy="408816"/>
          </a:xfrm>
        </p:spPr>
        <p:txBody>
          <a:bodyPr anchor="ctr">
            <a:normAutofit/>
          </a:bodyPr>
          <a:lstStyle/>
          <a:p>
            <a:r>
              <a:rPr lang="en-US" sz="1600" b="1" i="1" dirty="0" smtClean="0">
                <a:solidFill>
                  <a:srgbClr val="C00000"/>
                </a:solidFill>
                <a:latin typeface="Californian FB" panose="0207040306080B030204" pitchFamily="18" charset="0"/>
              </a:rPr>
              <a:t>Norte/</a:t>
            </a:r>
            <a:r>
              <a:rPr lang="en-US" sz="1600" b="1" i="1" dirty="0" err="1" smtClean="0">
                <a:solidFill>
                  <a:srgbClr val="C00000"/>
                </a:solidFill>
                <a:latin typeface="Californian FB" panose="0207040306080B030204" pitchFamily="18" charset="0"/>
              </a:rPr>
              <a:t>Primitivo</a:t>
            </a:r>
            <a:endParaRPr lang="en-US" sz="1600" b="1" i="1" dirty="0">
              <a:latin typeface="Californian FB" panose="0207040306080B030204" pitchFamily="18" charset="0"/>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8960" y="914400"/>
            <a:ext cx="2105025" cy="1240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0859" y="4973253"/>
            <a:ext cx="2143125" cy="1427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Subtitle 2"/>
          <p:cNvSpPr txBox="1">
            <a:spLocks/>
          </p:cNvSpPr>
          <p:nvPr/>
        </p:nvSpPr>
        <p:spPr>
          <a:xfrm>
            <a:off x="6767513" y="2286318"/>
            <a:ext cx="2256472" cy="1010535"/>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r>
              <a:rPr lang="en-US" sz="1600" dirty="0" smtClean="0">
                <a:solidFill>
                  <a:schemeClr val="tx1">
                    <a:lumMod val="65000"/>
                    <a:lumOff val="35000"/>
                  </a:schemeClr>
                </a:solidFill>
                <a:latin typeface="Californian FB" panose="0207040306080B030204" pitchFamily="18" charset="0"/>
              </a:rPr>
              <a:t>Yellow arrows mark the way, guide you to Santiago de Compostela. </a:t>
            </a:r>
            <a:endParaRPr lang="en-US" sz="1600" dirty="0">
              <a:solidFill>
                <a:schemeClr val="tx1">
                  <a:lumMod val="65000"/>
                  <a:lumOff val="35000"/>
                </a:schemeClr>
              </a:solidFill>
              <a:latin typeface="Californian FB" panose="0207040306080B030204" pitchFamily="18" charset="0"/>
            </a:endParaRPr>
          </a:p>
        </p:txBody>
      </p:sp>
      <p:sp>
        <p:nvSpPr>
          <p:cNvPr id="9" name="Subtitle 2"/>
          <p:cNvSpPr txBox="1">
            <a:spLocks/>
          </p:cNvSpPr>
          <p:nvPr/>
        </p:nvSpPr>
        <p:spPr>
          <a:xfrm>
            <a:off x="953" y="5540058"/>
            <a:ext cx="6918961" cy="131794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pPr algn="l"/>
            <a:r>
              <a:rPr lang="en-US" sz="2000" dirty="0" smtClean="0">
                <a:solidFill>
                  <a:schemeClr val="tx1">
                    <a:lumMod val="85000"/>
                    <a:lumOff val="15000"/>
                  </a:schemeClr>
                </a:solidFill>
                <a:latin typeface="Californian FB" panose="0207040306080B030204" pitchFamily="18" charset="0"/>
              </a:rPr>
              <a:t>Many Caminos lead to Santiago de Compostela</a:t>
            </a:r>
            <a:r>
              <a:rPr lang="en-US" sz="2000" dirty="0">
                <a:solidFill>
                  <a:schemeClr val="tx1">
                    <a:lumMod val="85000"/>
                    <a:lumOff val="15000"/>
                  </a:schemeClr>
                </a:solidFill>
                <a:latin typeface="Californian FB" panose="0207040306080B030204" pitchFamily="18" charset="0"/>
              </a:rPr>
              <a:t>,</a:t>
            </a:r>
            <a:r>
              <a:rPr lang="en-US" sz="2000" dirty="0" smtClean="0">
                <a:solidFill>
                  <a:schemeClr val="tx1">
                    <a:lumMod val="85000"/>
                    <a:lumOff val="15000"/>
                  </a:schemeClr>
                </a:solidFill>
                <a:latin typeface="Californian FB" panose="0207040306080B030204" pitchFamily="18" charset="0"/>
              </a:rPr>
              <a:t> Camino Frances is the most popular. St. Jean Pied de Port to Santiago de Compostela = 790 kilometers/490 miles. Because there are so many pilgrims, infrastructure has grown to support this volume.</a:t>
            </a:r>
            <a:endParaRPr lang="en-US" sz="1800" dirty="0" smtClean="0">
              <a:solidFill>
                <a:schemeClr val="tx1">
                  <a:lumMod val="85000"/>
                  <a:lumOff val="15000"/>
                </a:schemeClr>
              </a:solidFill>
              <a:latin typeface="Californian FB" panose="0207040306080B030204" pitchFamily="18" charset="0"/>
            </a:endParaRPr>
          </a:p>
          <a:p>
            <a:pPr algn="l"/>
            <a:endParaRPr lang="en-US" sz="1800" dirty="0">
              <a:solidFill>
                <a:schemeClr val="tx1">
                  <a:lumMod val="85000"/>
                  <a:lumOff val="15000"/>
                </a:schemeClr>
              </a:solidFill>
              <a:latin typeface="Californian FB" panose="0207040306080B030204" pitchFamily="18" charset="0"/>
            </a:endParaRPr>
          </a:p>
        </p:txBody>
      </p:sp>
      <p:sp>
        <p:nvSpPr>
          <p:cNvPr id="10" name="Subtitle 2"/>
          <p:cNvSpPr txBox="1">
            <a:spLocks/>
          </p:cNvSpPr>
          <p:nvPr/>
        </p:nvSpPr>
        <p:spPr>
          <a:xfrm>
            <a:off x="1295400" y="3714855"/>
            <a:ext cx="1828800" cy="408816"/>
          </a:xfrm>
          <a:prstGeom prst="rect">
            <a:avLst/>
          </a:prstGeom>
        </p:spPr>
        <p:txBody>
          <a:bodyPr vert="horz" lIns="91440" tIns="45720" rIns="91440" bIns="45720" rtlCol="0" anchor="ctr">
            <a:norm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r>
              <a:rPr lang="en-US" sz="1600" b="1" i="1" dirty="0" smtClean="0">
                <a:solidFill>
                  <a:srgbClr val="C00000"/>
                </a:solidFill>
                <a:latin typeface="Californian FB" panose="0207040306080B030204" pitchFamily="18" charset="0"/>
              </a:rPr>
              <a:t>Frances</a:t>
            </a:r>
            <a:endParaRPr lang="en-US" sz="1600" b="1" i="1" dirty="0">
              <a:latin typeface="Californian FB" panose="0207040306080B030204" pitchFamily="18" charset="0"/>
            </a:endParaRPr>
          </a:p>
        </p:txBody>
      </p:sp>
      <p:sp>
        <p:nvSpPr>
          <p:cNvPr id="11" name="Subtitle 2"/>
          <p:cNvSpPr txBox="1">
            <a:spLocks/>
          </p:cNvSpPr>
          <p:nvPr/>
        </p:nvSpPr>
        <p:spPr>
          <a:xfrm>
            <a:off x="2826657" y="3146418"/>
            <a:ext cx="1828800" cy="408816"/>
          </a:xfrm>
          <a:prstGeom prst="rect">
            <a:avLst/>
          </a:prstGeom>
        </p:spPr>
        <p:txBody>
          <a:bodyPr vert="horz" lIns="91440" tIns="45720" rIns="91440" bIns="45720" rtlCol="0" anchor="ctr">
            <a:norm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r>
              <a:rPr lang="en-US" sz="1600" b="1" i="1" dirty="0" smtClean="0">
                <a:solidFill>
                  <a:srgbClr val="C00000"/>
                </a:solidFill>
                <a:latin typeface="Californian FB" panose="0207040306080B030204" pitchFamily="18" charset="0"/>
              </a:rPr>
              <a:t>Frances/Le </a:t>
            </a:r>
            <a:r>
              <a:rPr lang="en-US" sz="1600" b="1" i="1" dirty="0" err="1" smtClean="0">
                <a:solidFill>
                  <a:srgbClr val="C00000"/>
                </a:solidFill>
                <a:latin typeface="Californian FB" panose="0207040306080B030204" pitchFamily="18" charset="0"/>
              </a:rPr>
              <a:t>Puy</a:t>
            </a:r>
            <a:endParaRPr lang="en-US" sz="1600" b="1" i="1" dirty="0">
              <a:latin typeface="Californian FB" panose="0207040306080B030204" pitchFamily="18" charset="0"/>
            </a:endParaRPr>
          </a:p>
        </p:txBody>
      </p:sp>
      <p:sp>
        <p:nvSpPr>
          <p:cNvPr id="12" name="Subtitle 2"/>
          <p:cNvSpPr txBox="1">
            <a:spLocks/>
          </p:cNvSpPr>
          <p:nvPr/>
        </p:nvSpPr>
        <p:spPr>
          <a:xfrm>
            <a:off x="-76200" y="4091152"/>
            <a:ext cx="1828800" cy="408816"/>
          </a:xfrm>
          <a:prstGeom prst="rect">
            <a:avLst/>
          </a:prstGeom>
        </p:spPr>
        <p:txBody>
          <a:bodyPr vert="horz" lIns="91440" tIns="45720" rIns="91440" bIns="45720" rtlCol="0" anchor="ctr">
            <a:norm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r>
              <a:rPr lang="en-US" sz="1600" b="1" i="1" dirty="0" smtClean="0">
                <a:solidFill>
                  <a:srgbClr val="C00000"/>
                </a:solidFill>
                <a:latin typeface="Californian FB" panose="0207040306080B030204" pitchFamily="18" charset="0"/>
              </a:rPr>
              <a:t>Portuguese </a:t>
            </a:r>
            <a:endParaRPr lang="en-US" sz="1600" b="1" i="1" dirty="0">
              <a:latin typeface="Californian FB" panose="0207040306080B030204" pitchFamily="18" charset="0"/>
            </a:endParaRPr>
          </a:p>
        </p:txBody>
      </p:sp>
      <p:sp>
        <p:nvSpPr>
          <p:cNvPr id="13" name="Subtitle 2"/>
          <p:cNvSpPr txBox="1">
            <a:spLocks/>
          </p:cNvSpPr>
          <p:nvPr/>
        </p:nvSpPr>
        <p:spPr>
          <a:xfrm>
            <a:off x="951546" y="4476974"/>
            <a:ext cx="1828800" cy="408816"/>
          </a:xfrm>
          <a:prstGeom prst="rect">
            <a:avLst/>
          </a:prstGeom>
        </p:spPr>
        <p:txBody>
          <a:bodyPr vert="horz" lIns="91440" tIns="45720" rIns="91440" bIns="45720" rtlCol="0" anchor="ctr">
            <a:norm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r>
              <a:rPr lang="en-US" sz="1600" b="1" i="1" dirty="0" smtClean="0">
                <a:solidFill>
                  <a:srgbClr val="C00000"/>
                </a:solidFill>
                <a:latin typeface="Californian FB" panose="0207040306080B030204" pitchFamily="18" charset="0"/>
              </a:rPr>
              <a:t>Madrid</a:t>
            </a:r>
            <a:endParaRPr lang="en-US" sz="1600" b="1" i="1" dirty="0">
              <a:latin typeface="Californian FB" panose="0207040306080B030204" pitchFamily="18" charset="0"/>
            </a:endParaRPr>
          </a:p>
        </p:txBody>
      </p:sp>
      <p:sp>
        <p:nvSpPr>
          <p:cNvPr id="16" name="Subtitle 2"/>
          <p:cNvSpPr txBox="1">
            <a:spLocks/>
          </p:cNvSpPr>
          <p:nvPr/>
        </p:nvSpPr>
        <p:spPr>
          <a:xfrm>
            <a:off x="-42119" y="2846720"/>
            <a:ext cx="1297669" cy="712611"/>
          </a:xfrm>
          <a:prstGeom prst="rect">
            <a:avLst/>
          </a:prstGeom>
          <a:ln>
            <a:noFill/>
          </a:ln>
        </p:spPr>
        <p:txBody>
          <a:bodyPr vert="horz" lIns="91440" tIns="45720" rIns="91440" bIns="45720" rtlCol="0" anchor="ctr">
            <a:norm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r>
              <a:rPr lang="en-US" sz="1600" b="1" i="1" dirty="0" smtClean="0">
                <a:solidFill>
                  <a:srgbClr val="002060"/>
                </a:solidFill>
                <a:latin typeface="Californian FB" panose="0207040306080B030204" pitchFamily="18" charset="0"/>
              </a:rPr>
              <a:t>Santiago de Compostela</a:t>
            </a:r>
            <a:endParaRPr lang="en-US" sz="1600" b="1" i="1" dirty="0">
              <a:solidFill>
                <a:srgbClr val="002060"/>
              </a:solidFill>
              <a:latin typeface="Californian FB" panose="0207040306080B030204" pitchFamily="18" charset="0"/>
            </a:endParaRPr>
          </a:p>
        </p:txBody>
      </p:sp>
      <p:sp>
        <p:nvSpPr>
          <p:cNvPr id="17" name="Subtitle 2"/>
          <p:cNvSpPr txBox="1">
            <a:spLocks/>
          </p:cNvSpPr>
          <p:nvPr/>
        </p:nvSpPr>
        <p:spPr>
          <a:xfrm>
            <a:off x="953" y="3396851"/>
            <a:ext cx="1297669" cy="712611"/>
          </a:xfrm>
          <a:prstGeom prst="rect">
            <a:avLst/>
          </a:prstGeom>
          <a:ln>
            <a:noFill/>
          </a:ln>
        </p:spPr>
        <p:txBody>
          <a:bodyPr vert="horz" lIns="91440" tIns="45720" rIns="91440" bIns="45720" rtlCol="0" anchor="ctr">
            <a:norm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endParaRPr lang="en-US" sz="1600" b="1" dirty="0">
              <a:solidFill>
                <a:srgbClr val="002060"/>
              </a:solidFill>
              <a:latin typeface="Wingdings" panose="05000000000000000000" pitchFamily="2" charset="2"/>
            </a:endParaRPr>
          </a:p>
        </p:txBody>
      </p:sp>
      <p:sp>
        <p:nvSpPr>
          <p:cNvPr id="5" name="4-Point Star 4"/>
          <p:cNvSpPr/>
          <p:nvPr/>
        </p:nvSpPr>
        <p:spPr>
          <a:xfrm>
            <a:off x="762000" y="3429000"/>
            <a:ext cx="270706" cy="327905"/>
          </a:xfrm>
          <a:prstGeom prst="star4">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ubtitle 2"/>
          <p:cNvSpPr txBox="1">
            <a:spLocks/>
          </p:cNvSpPr>
          <p:nvPr/>
        </p:nvSpPr>
        <p:spPr>
          <a:xfrm>
            <a:off x="6735128" y="4103521"/>
            <a:ext cx="2408872" cy="115427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r>
              <a:rPr lang="en-US" sz="1600" dirty="0" smtClean="0">
                <a:solidFill>
                  <a:schemeClr val="tx1">
                    <a:lumMod val="65000"/>
                    <a:lumOff val="35000"/>
                  </a:schemeClr>
                </a:solidFill>
                <a:latin typeface="Californian FB" panose="0207040306080B030204" pitchFamily="18" charset="0"/>
              </a:rPr>
              <a:t>Scallop shells represent the many paths leading to Santiago de Compostela</a:t>
            </a:r>
            <a:endParaRPr lang="en-US" sz="1600" dirty="0">
              <a:solidFill>
                <a:schemeClr val="tx1">
                  <a:lumMod val="65000"/>
                  <a:lumOff val="35000"/>
                </a:schemeClr>
              </a:solidFill>
              <a:latin typeface="Californian FB" panose="0207040306080B030204" pitchFamily="18" charset="0"/>
            </a:endParaRPr>
          </a:p>
        </p:txBody>
      </p:sp>
      <p:sp>
        <p:nvSpPr>
          <p:cNvPr id="19" name="Subtitle 2"/>
          <p:cNvSpPr txBox="1">
            <a:spLocks/>
          </p:cNvSpPr>
          <p:nvPr/>
        </p:nvSpPr>
        <p:spPr>
          <a:xfrm>
            <a:off x="2590800" y="3581400"/>
            <a:ext cx="1828800" cy="408816"/>
          </a:xfrm>
          <a:prstGeom prst="rect">
            <a:avLst/>
          </a:prstGeom>
        </p:spPr>
        <p:txBody>
          <a:bodyPr vert="horz" lIns="91440" tIns="45720" rIns="91440" bIns="45720" rtlCol="0" anchor="ctr">
            <a:norm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r>
              <a:rPr lang="en-US" sz="1600" b="1" i="1" dirty="0" smtClean="0">
                <a:solidFill>
                  <a:srgbClr val="3333CC"/>
                </a:solidFill>
                <a:latin typeface="Californian FB" panose="0207040306080B030204" pitchFamily="18" charset="0"/>
              </a:rPr>
              <a:t>Saint Jean </a:t>
            </a:r>
            <a:r>
              <a:rPr lang="en-US" sz="1600" b="1" i="1" dirty="0" err="1" smtClean="0">
                <a:solidFill>
                  <a:srgbClr val="3333CC"/>
                </a:solidFill>
                <a:latin typeface="Californian FB" panose="0207040306080B030204" pitchFamily="18" charset="0"/>
              </a:rPr>
              <a:t>PdP</a:t>
            </a:r>
            <a:endParaRPr lang="en-US" sz="1600" b="1" i="1" dirty="0">
              <a:solidFill>
                <a:srgbClr val="3333CC"/>
              </a:solidFill>
              <a:latin typeface="Californian FB" panose="0207040306080B030204" pitchFamily="18" charset="0"/>
            </a:endParaRPr>
          </a:p>
        </p:txBody>
      </p:sp>
    </p:spTree>
    <p:extLst>
      <p:ext uri="{BB962C8B-B14F-4D97-AF65-F5344CB8AC3E}">
        <p14:creationId xmlns:p14="http://schemas.microsoft.com/office/powerpoint/2010/main" val="16477710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820" y="990997"/>
            <a:ext cx="8687580" cy="4419203"/>
          </a:xfrm>
          <a:prstGeom prst="rect">
            <a:avLst/>
          </a:prstGeom>
        </p:spPr>
      </p:pic>
      <p:sp>
        <p:nvSpPr>
          <p:cNvPr id="2" name="Title 1"/>
          <p:cNvSpPr>
            <a:spLocks noGrp="1"/>
          </p:cNvSpPr>
          <p:nvPr>
            <p:ph type="ctrTitle"/>
          </p:nvPr>
        </p:nvSpPr>
        <p:spPr>
          <a:xfrm>
            <a:off x="381000" y="0"/>
            <a:ext cx="8382000" cy="761999"/>
          </a:xfrm>
        </p:spPr>
        <p:txBody>
          <a:bodyPr anchor="ctr"/>
          <a:lstStyle/>
          <a:p>
            <a:r>
              <a:rPr lang="en-US" sz="3200" dirty="0" smtClean="0">
                <a:solidFill>
                  <a:schemeClr val="tx1">
                    <a:lumMod val="65000"/>
                    <a:lumOff val="35000"/>
                  </a:schemeClr>
                </a:solidFill>
                <a:effectLst/>
                <a:latin typeface="Californian FB" panose="0207040306080B030204" pitchFamily="18" charset="0"/>
              </a:rPr>
              <a:t>El Camino de Santiago / Camino Frances</a:t>
            </a:r>
            <a:endParaRPr lang="en-US" sz="3200" dirty="0">
              <a:solidFill>
                <a:schemeClr val="tx1">
                  <a:lumMod val="65000"/>
                  <a:lumOff val="35000"/>
                </a:schemeClr>
              </a:solidFill>
              <a:effectLst/>
              <a:latin typeface="Californian FB" panose="0207040306080B030204" pitchFamily="18" charset="0"/>
            </a:endParaRPr>
          </a:p>
        </p:txBody>
      </p:sp>
      <p:sp>
        <p:nvSpPr>
          <p:cNvPr id="9" name="Subtitle 2"/>
          <p:cNvSpPr txBox="1">
            <a:spLocks/>
          </p:cNvSpPr>
          <p:nvPr/>
        </p:nvSpPr>
        <p:spPr>
          <a:xfrm>
            <a:off x="75217" y="5353356"/>
            <a:ext cx="9068783" cy="142812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pPr algn="l"/>
            <a:r>
              <a:rPr lang="en-US" sz="2000" dirty="0" smtClean="0">
                <a:solidFill>
                  <a:schemeClr val="tx1">
                    <a:lumMod val="65000"/>
                    <a:lumOff val="35000"/>
                  </a:schemeClr>
                </a:solidFill>
                <a:latin typeface="Californian FB" panose="0207040306080B030204" pitchFamily="18" charset="0"/>
              </a:rPr>
              <a:t>My Camino started 19 September in Saint Jean Pied de Port, France with the goal of walking to Santiago de Compostela. At 12 miles/day I estimated about 45 days of walking. Lodging and food is very reasonable, 2019 cost about $70/day or $3,150 for my days on the Camino. Additional costs for travel to/from Spain, insurance, etc.</a:t>
            </a:r>
            <a:endParaRPr lang="en-US" sz="1800" dirty="0">
              <a:solidFill>
                <a:schemeClr val="tx1">
                  <a:lumMod val="65000"/>
                  <a:lumOff val="35000"/>
                </a:schemeClr>
              </a:solidFill>
              <a:latin typeface="Californian FB" panose="0207040306080B030204" pitchFamily="18" charset="0"/>
            </a:endParaRPr>
          </a:p>
        </p:txBody>
      </p:sp>
      <p:sp>
        <p:nvSpPr>
          <p:cNvPr id="17" name="Subtitle 2"/>
          <p:cNvSpPr txBox="1">
            <a:spLocks/>
          </p:cNvSpPr>
          <p:nvPr/>
        </p:nvSpPr>
        <p:spPr>
          <a:xfrm>
            <a:off x="953" y="3396851"/>
            <a:ext cx="1297669" cy="712611"/>
          </a:xfrm>
          <a:prstGeom prst="rect">
            <a:avLst/>
          </a:prstGeom>
          <a:ln>
            <a:noFill/>
          </a:ln>
        </p:spPr>
        <p:txBody>
          <a:bodyPr vert="horz" lIns="91440" tIns="45720" rIns="91440" bIns="45720" rtlCol="0" anchor="ctr">
            <a:norm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endParaRPr lang="en-US" sz="1600" b="1" dirty="0">
              <a:solidFill>
                <a:srgbClr val="002060"/>
              </a:solidFill>
              <a:latin typeface="Wingdings" panose="05000000000000000000" pitchFamily="2" charset="2"/>
            </a:endParaRPr>
          </a:p>
        </p:txBody>
      </p:sp>
      <p:sp>
        <p:nvSpPr>
          <p:cNvPr id="5" name="4-Point Star 4"/>
          <p:cNvSpPr/>
          <p:nvPr/>
        </p:nvSpPr>
        <p:spPr>
          <a:xfrm>
            <a:off x="7745506" y="2514600"/>
            <a:ext cx="381000" cy="404105"/>
          </a:xfrm>
          <a:prstGeom prst="star4">
            <a:avLst/>
          </a:prstGeom>
          <a:solidFill>
            <a:srgbClr val="FFC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4-Point Star 7"/>
          <p:cNvSpPr/>
          <p:nvPr/>
        </p:nvSpPr>
        <p:spPr>
          <a:xfrm>
            <a:off x="3810000" y="3349051"/>
            <a:ext cx="381000" cy="404105"/>
          </a:xfrm>
          <a:prstGeom prst="star4">
            <a:avLst/>
          </a:prstGeom>
          <a:solidFill>
            <a:srgbClr val="FFC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4-Point Star 9"/>
          <p:cNvSpPr/>
          <p:nvPr/>
        </p:nvSpPr>
        <p:spPr>
          <a:xfrm>
            <a:off x="838200" y="2567695"/>
            <a:ext cx="381000" cy="404105"/>
          </a:xfrm>
          <a:prstGeom prst="star4">
            <a:avLst/>
          </a:prstGeom>
          <a:solidFill>
            <a:srgbClr val="00B0F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4-Point Star 10"/>
          <p:cNvSpPr/>
          <p:nvPr/>
        </p:nvSpPr>
        <p:spPr>
          <a:xfrm>
            <a:off x="228600" y="2438400"/>
            <a:ext cx="381000" cy="404105"/>
          </a:xfrm>
          <a:prstGeom prst="star4">
            <a:avLst/>
          </a:prstGeom>
          <a:solidFill>
            <a:srgbClr val="00B0F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74428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6686" y="1546038"/>
            <a:ext cx="3785361" cy="524061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198" y="1550894"/>
            <a:ext cx="3685437" cy="5235762"/>
          </a:xfrm>
          <a:prstGeom prst="rect">
            <a:avLst/>
          </a:prstGeom>
        </p:spPr>
      </p:pic>
      <p:sp>
        <p:nvSpPr>
          <p:cNvPr id="2" name="Title 1"/>
          <p:cNvSpPr>
            <a:spLocks noGrp="1"/>
          </p:cNvSpPr>
          <p:nvPr>
            <p:ph type="ctrTitle"/>
          </p:nvPr>
        </p:nvSpPr>
        <p:spPr>
          <a:xfrm>
            <a:off x="685800" y="76200"/>
            <a:ext cx="7772400" cy="761999"/>
          </a:xfrm>
        </p:spPr>
        <p:txBody>
          <a:bodyPr anchor="t"/>
          <a:lstStyle/>
          <a:p>
            <a:r>
              <a:rPr lang="en-US" sz="3200" b="1" dirty="0" smtClean="0">
                <a:effectLst/>
                <a:latin typeface="Californian FB" panose="0207040306080B030204" pitchFamily="18" charset="0"/>
              </a:rPr>
              <a:t>Saint-Jean-Pied-de-Port</a:t>
            </a:r>
            <a:endParaRPr lang="en-US" sz="3200" dirty="0">
              <a:latin typeface="Californian FB" panose="0207040306080B030204" pitchFamily="18" charset="0"/>
            </a:endParaRPr>
          </a:p>
        </p:txBody>
      </p:sp>
      <p:sp>
        <p:nvSpPr>
          <p:cNvPr id="3" name="Subtitle 2"/>
          <p:cNvSpPr>
            <a:spLocks noGrp="1"/>
          </p:cNvSpPr>
          <p:nvPr>
            <p:ph type="subTitle" idx="1"/>
          </p:nvPr>
        </p:nvSpPr>
        <p:spPr>
          <a:xfrm>
            <a:off x="114464" y="609600"/>
            <a:ext cx="8929654" cy="936438"/>
          </a:xfrm>
        </p:spPr>
        <p:txBody>
          <a:bodyPr>
            <a:normAutofit/>
          </a:bodyPr>
          <a:lstStyle/>
          <a:p>
            <a:pPr algn="l"/>
            <a:r>
              <a:rPr lang="en-US" sz="1800" dirty="0" smtClean="0">
                <a:latin typeface="Californian FB" panose="0207040306080B030204" pitchFamily="18" charset="0"/>
              </a:rPr>
              <a:t>A charming, small, foot of the mountain village. Strong Basque influence and presence. I arrived the morning 0f 18 September to acclimate. Food, architecture, history is great and it is crawling with </a:t>
            </a:r>
            <a:r>
              <a:rPr lang="en-US" sz="1800" dirty="0" err="1" smtClean="0">
                <a:latin typeface="Californian FB" panose="0207040306080B030204" pitchFamily="18" charset="0"/>
              </a:rPr>
              <a:t>peregrinos</a:t>
            </a:r>
            <a:r>
              <a:rPr lang="en-US" sz="1800" dirty="0" smtClean="0">
                <a:latin typeface="Californian FB" panose="0207040306080B030204" pitchFamily="18" charset="0"/>
              </a:rPr>
              <a:t>/</a:t>
            </a:r>
            <a:r>
              <a:rPr lang="en-US" sz="1800" dirty="0" err="1" smtClean="0">
                <a:latin typeface="Californian FB" panose="0207040306080B030204" pitchFamily="18" charset="0"/>
              </a:rPr>
              <a:t>peregrinas</a:t>
            </a:r>
            <a:r>
              <a:rPr lang="en-US" sz="1800" dirty="0" smtClean="0">
                <a:latin typeface="Californian FB" panose="0207040306080B030204" pitchFamily="18" charset="0"/>
              </a:rPr>
              <a:t>. You will meet co-travelers you will see for weeks…</a:t>
            </a:r>
            <a:endParaRPr lang="en-US" sz="1800" dirty="0">
              <a:latin typeface="Californian FB" panose="0207040306080B030204" pitchFamily="18" charset="0"/>
            </a:endParaRPr>
          </a:p>
        </p:txBody>
      </p:sp>
      <p:sp>
        <p:nvSpPr>
          <p:cNvPr id="9" name="Subtitle 2"/>
          <p:cNvSpPr txBox="1">
            <a:spLocks/>
          </p:cNvSpPr>
          <p:nvPr/>
        </p:nvSpPr>
        <p:spPr>
          <a:xfrm>
            <a:off x="381000" y="6153150"/>
            <a:ext cx="3352800" cy="552450"/>
          </a:xfrm>
          <a:prstGeom prst="rect">
            <a:avLst/>
          </a:prstGeom>
          <a:solidFill>
            <a:schemeClr val="bg1">
              <a:alpha val="65000"/>
            </a:schemeClr>
          </a:solidFill>
        </p:spPr>
        <p:txBody>
          <a:bodyPr vert="horz" lIns="91440" tIns="45720" rIns="91440" bIns="45720" rtlCol="0" anchor="ctr">
            <a:norm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r>
              <a:rPr lang="en-US" sz="1800" dirty="0" smtClean="0">
                <a:solidFill>
                  <a:schemeClr val="tx1"/>
                </a:solidFill>
                <a:latin typeface="Californian FB" panose="0207040306080B030204" pitchFamily="18" charset="0"/>
              </a:rPr>
              <a:t>My </a:t>
            </a:r>
            <a:r>
              <a:rPr lang="en-US" sz="1800" dirty="0" err="1" smtClean="0">
                <a:solidFill>
                  <a:schemeClr val="tx1"/>
                </a:solidFill>
                <a:latin typeface="Californian FB" panose="0207040306080B030204" pitchFamily="18" charset="0"/>
              </a:rPr>
              <a:t>Auberge</a:t>
            </a:r>
            <a:r>
              <a:rPr lang="en-US" sz="1800" dirty="0" smtClean="0">
                <a:solidFill>
                  <a:schemeClr val="tx1"/>
                </a:solidFill>
                <a:latin typeface="Californian FB" panose="0207040306080B030204" pitchFamily="18" charset="0"/>
              </a:rPr>
              <a:t> (hostel) </a:t>
            </a:r>
            <a:r>
              <a:rPr lang="en-US" sz="1800" dirty="0" err="1" smtClean="0">
                <a:solidFill>
                  <a:schemeClr val="tx1"/>
                </a:solidFill>
                <a:latin typeface="Californian FB" panose="0207040306080B030204" pitchFamily="18" charset="0"/>
              </a:rPr>
              <a:t>Azkorria</a:t>
            </a:r>
            <a:endParaRPr lang="en-US" sz="1800" dirty="0">
              <a:solidFill>
                <a:schemeClr val="tx1"/>
              </a:solidFill>
              <a:latin typeface="Californian FB" panose="0207040306080B030204" pitchFamily="18" charset="0"/>
            </a:endParaRPr>
          </a:p>
        </p:txBody>
      </p:sp>
      <p:sp>
        <p:nvSpPr>
          <p:cNvPr id="13" name="Subtitle 2"/>
          <p:cNvSpPr txBox="1">
            <a:spLocks/>
          </p:cNvSpPr>
          <p:nvPr/>
        </p:nvSpPr>
        <p:spPr>
          <a:xfrm>
            <a:off x="5486400" y="6153150"/>
            <a:ext cx="3352800" cy="552450"/>
          </a:xfrm>
          <a:prstGeom prst="rect">
            <a:avLst/>
          </a:prstGeom>
          <a:solidFill>
            <a:schemeClr val="bg1">
              <a:alpha val="65000"/>
            </a:schemeClr>
          </a:solidFill>
        </p:spPr>
        <p:txBody>
          <a:bodyPr vert="horz" lIns="91440" tIns="45720" rIns="91440" bIns="45720" rtlCol="0" anchor="ctr">
            <a:norm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r>
              <a:rPr lang="en-US" sz="1800" dirty="0" smtClean="0">
                <a:solidFill>
                  <a:schemeClr val="tx1"/>
                </a:solidFill>
                <a:latin typeface="Californian FB" panose="0207040306080B030204" pitchFamily="18" charset="0"/>
              </a:rPr>
              <a:t>French Gate (north/eastern wall) </a:t>
            </a:r>
            <a:endParaRPr lang="en-US" sz="1800" dirty="0">
              <a:solidFill>
                <a:schemeClr val="tx1"/>
              </a:solidFill>
              <a:latin typeface="Californian FB" panose="0207040306080B030204" pitchFamily="18"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9479" y="3429000"/>
            <a:ext cx="1058333" cy="1143000"/>
          </a:xfrm>
          <a:prstGeom prst="rect">
            <a:avLst/>
          </a:prstGeom>
        </p:spPr>
      </p:pic>
    </p:spTree>
    <p:extLst>
      <p:ext uri="{BB962C8B-B14F-4D97-AF65-F5344CB8AC3E}">
        <p14:creationId xmlns:p14="http://schemas.microsoft.com/office/powerpoint/2010/main" val="2465479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838200"/>
            <a:ext cx="4190502" cy="58674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5815" y="3429000"/>
            <a:ext cx="4473383" cy="3261842"/>
          </a:xfrm>
          <a:prstGeom prst="rect">
            <a:avLst/>
          </a:prstGeom>
        </p:spPr>
      </p:pic>
      <p:sp>
        <p:nvSpPr>
          <p:cNvPr id="9" name="Subtitle 2"/>
          <p:cNvSpPr txBox="1">
            <a:spLocks/>
          </p:cNvSpPr>
          <p:nvPr/>
        </p:nvSpPr>
        <p:spPr>
          <a:xfrm>
            <a:off x="607737" y="5619750"/>
            <a:ext cx="3352800" cy="552450"/>
          </a:xfrm>
          <a:prstGeom prst="rect">
            <a:avLst/>
          </a:prstGeom>
          <a:solidFill>
            <a:schemeClr val="bg1">
              <a:alpha val="65000"/>
            </a:schemeClr>
          </a:solidFill>
        </p:spPr>
        <p:txBody>
          <a:bodyPr vert="horz" lIns="91440" tIns="45720" rIns="91440" bIns="45720" rtlCol="0" anchor="ctr">
            <a:norm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r>
              <a:rPr lang="en-US" sz="1800" dirty="0" smtClean="0">
                <a:solidFill>
                  <a:schemeClr val="tx1"/>
                </a:solidFill>
                <a:latin typeface="Californian FB" panose="0207040306080B030204" pitchFamily="18" charset="0"/>
              </a:rPr>
              <a:t>Pilgrim’s Check-In</a:t>
            </a:r>
            <a:endParaRPr lang="en-US" sz="1800" dirty="0">
              <a:solidFill>
                <a:schemeClr val="tx1"/>
              </a:solidFill>
              <a:latin typeface="Californian FB" panose="0207040306080B030204" pitchFamily="18"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2867" y="1828800"/>
            <a:ext cx="1058333" cy="1143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8400" y="33618"/>
            <a:ext cx="2572314" cy="3341982"/>
          </a:xfrm>
          <a:prstGeom prst="rect">
            <a:avLst/>
          </a:prstGeom>
        </p:spPr>
      </p:pic>
      <p:sp>
        <p:nvSpPr>
          <p:cNvPr id="14" name="Subtitle 2"/>
          <p:cNvSpPr txBox="1">
            <a:spLocks/>
          </p:cNvSpPr>
          <p:nvPr/>
        </p:nvSpPr>
        <p:spPr>
          <a:xfrm>
            <a:off x="4926107" y="6000750"/>
            <a:ext cx="3352800" cy="552450"/>
          </a:xfrm>
          <a:prstGeom prst="rect">
            <a:avLst/>
          </a:prstGeom>
          <a:solidFill>
            <a:schemeClr val="bg1">
              <a:alpha val="65000"/>
            </a:schemeClr>
          </a:solidFill>
        </p:spPr>
        <p:txBody>
          <a:bodyPr vert="horz" lIns="91440" tIns="45720" rIns="91440" bIns="45720" rtlCol="0" anchor="ctr">
            <a:norm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r>
              <a:rPr lang="en-US" sz="1800" dirty="0" smtClean="0">
                <a:solidFill>
                  <a:schemeClr val="tx1"/>
                </a:solidFill>
                <a:latin typeface="Californian FB" panose="0207040306080B030204" pitchFamily="18" charset="0"/>
              </a:rPr>
              <a:t>Prior to Pilgrim’s Mass</a:t>
            </a:r>
            <a:endParaRPr lang="en-US" sz="1800" dirty="0">
              <a:solidFill>
                <a:schemeClr val="tx1"/>
              </a:solidFill>
              <a:latin typeface="Californian FB" panose="0207040306080B030204" pitchFamily="18" charset="0"/>
            </a:endParaRPr>
          </a:p>
        </p:txBody>
      </p:sp>
    </p:spTree>
    <p:extLst>
      <p:ext uri="{BB962C8B-B14F-4D97-AF65-F5344CB8AC3E}">
        <p14:creationId xmlns:p14="http://schemas.microsoft.com/office/powerpoint/2010/main" val="13852422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673" y="600082"/>
            <a:ext cx="9146673" cy="914400"/>
          </a:xfrm>
        </p:spPr>
        <p:txBody>
          <a:bodyPr>
            <a:noAutofit/>
          </a:bodyPr>
          <a:lstStyle/>
          <a:p>
            <a:r>
              <a:rPr lang="en-US" sz="1800" dirty="0" smtClean="0">
                <a:solidFill>
                  <a:schemeClr val="tx1">
                    <a:lumMod val="65000"/>
                    <a:lumOff val="35000"/>
                  </a:schemeClr>
                </a:solidFill>
                <a:latin typeface="Californian FB" panose="0207040306080B030204" pitchFamily="18" charset="0"/>
              </a:rPr>
              <a:t>Uphill: 8 kilometers, 4.5 miles, 3 hours walking</a:t>
            </a:r>
          </a:p>
          <a:p>
            <a:r>
              <a:rPr lang="en-US" sz="1800" dirty="0" smtClean="0">
                <a:solidFill>
                  <a:schemeClr val="tx1">
                    <a:lumMod val="65000"/>
                    <a:lumOff val="35000"/>
                  </a:schemeClr>
                </a:solidFill>
                <a:latin typeface="Californian FB" panose="0207040306080B030204" pitchFamily="18" charset="0"/>
              </a:rPr>
              <a:t>Route Napoleon. Trail is mix of asphalt and gravel or rocky surfaces. The Camino begins by exiting the Spanish Gate at the west end of St. Jean </a:t>
            </a:r>
            <a:r>
              <a:rPr lang="en-US" sz="1800" dirty="0" err="1" smtClean="0">
                <a:solidFill>
                  <a:schemeClr val="tx1">
                    <a:lumMod val="65000"/>
                    <a:lumOff val="35000"/>
                  </a:schemeClr>
                </a:solidFill>
                <a:latin typeface="Californian FB" panose="0207040306080B030204" pitchFamily="18" charset="0"/>
              </a:rPr>
              <a:t>PdP</a:t>
            </a:r>
            <a:r>
              <a:rPr lang="en-US" sz="1800" dirty="0" smtClean="0">
                <a:solidFill>
                  <a:schemeClr val="tx1">
                    <a:lumMod val="65000"/>
                    <a:lumOff val="35000"/>
                  </a:schemeClr>
                </a:solidFill>
                <a:latin typeface="Californian FB" panose="0207040306080B030204" pitchFamily="18" charset="0"/>
              </a:rPr>
              <a:t>. Refuge </a:t>
            </a:r>
            <a:r>
              <a:rPr lang="en-US" sz="1800" dirty="0" err="1" smtClean="0">
                <a:solidFill>
                  <a:schemeClr val="tx1">
                    <a:lumMod val="65000"/>
                    <a:lumOff val="35000"/>
                  </a:schemeClr>
                </a:solidFill>
                <a:latin typeface="Californian FB" panose="0207040306080B030204" pitchFamily="18" charset="0"/>
              </a:rPr>
              <a:t>Orisson</a:t>
            </a:r>
            <a:r>
              <a:rPr lang="en-US" sz="1800" dirty="0" smtClean="0">
                <a:solidFill>
                  <a:schemeClr val="tx1">
                    <a:lumMod val="65000"/>
                    <a:lumOff val="35000"/>
                  </a:schemeClr>
                </a:solidFill>
                <a:latin typeface="Californian FB" panose="0207040306080B030204" pitchFamily="18" charset="0"/>
              </a:rPr>
              <a:t> 12 per room.</a:t>
            </a:r>
            <a:endParaRPr lang="en-US" sz="1800" dirty="0">
              <a:solidFill>
                <a:schemeClr val="tx1">
                  <a:lumMod val="65000"/>
                  <a:lumOff val="35000"/>
                </a:schemeClr>
              </a:solidFill>
              <a:latin typeface="Californian FB" panose="0207040306080B030204" pitchFamily="18" charset="0"/>
            </a:endParaRPr>
          </a:p>
        </p:txBody>
      </p:sp>
      <p:sp>
        <p:nvSpPr>
          <p:cNvPr id="2" name="Title 1"/>
          <p:cNvSpPr>
            <a:spLocks noGrp="1"/>
          </p:cNvSpPr>
          <p:nvPr>
            <p:ph type="ctrTitle"/>
          </p:nvPr>
        </p:nvSpPr>
        <p:spPr>
          <a:xfrm>
            <a:off x="685800" y="1"/>
            <a:ext cx="7772400" cy="685799"/>
          </a:xfrm>
        </p:spPr>
        <p:txBody>
          <a:bodyPr/>
          <a:lstStyle/>
          <a:p>
            <a:r>
              <a:rPr lang="en-US" sz="3200" dirty="0" smtClean="0">
                <a:solidFill>
                  <a:schemeClr val="tx1">
                    <a:lumMod val="65000"/>
                    <a:lumOff val="35000"/>
                  </a:schemeClr>
                </a:solidFill>
                <a:effectLst/>
                <a:latin typeface="Californian FB" panose="0207040306080B030204" pitchFamily="18" charset="0"/>
              </a:rPr>
              <a:t>Day 1: Saint Jean Pied de Port to </a:t>
            </a:r>
            <a:r>
              <a:rPr lang="en-US" sz="3200" dirty="0" err="1" smtClean="0">
                <a:solidFill>
                  <a:schemeClr val="tx1">
                    <a:lumMod val="65000"/>
                    <a:lumOff val="35000"/>
                  </a:schemeClr>
                </a:solidFill>
                <a:effectLst/>
                <a:latin typeface="Californian FB" panose="0207040306080B030204" pitchFamily="18" charset="0"/>
              </a:rPr>
              <a:t>Orisson</a:t>
            </a:r>
            <a:endParaRPr lang="en-US" sz="3200" dirty="0">
              <a:solidFill>
                <a:schemeClr val="tx1">
                  <a:lumMod val="65000"/>
                  <a:lumOff val="35000"/>
                </a:schemeClr>
              </a:solidFill>
              <a:effectLst/>
              <a:latin typeface="Californian FB" panose="0207040306080B030204"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1627774"/>
            <a:ext cx="4837367" cy="3630026"/>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2206" y="6248400"/>
            <a:ext cx="4778188" cy="550434"/>
          </a:xfrm>
          <a:prstGeom prst="rect">
            <a:avLst/>
          </a:prstGeom>
        </p:spPr>
      </p:pic>
      <p:sp>
        <p:nvSpPr>
          <p:cNvPr id="13" name="4-Point Star 12"/>
          <p:cNvSpPr/>
          <p:nvPr/>
        </p:nvSpPr>
        <p:spPr>
          <a:xfrm>
            <a:off x="8797094" y="6195712"/>
            <a:ext cx="270706" cy="327905"/>
          </a:xfrm>
          <a:prstGeom prst="star4">
            <a:avLst/>
          </a:prstGeom>
          <a:solidFill>
            <a:srgbClr val="FFC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4114800" y="5568671"/>
            <a:ext cx="4953000" cy="603529"/>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r>
              <a:rPr lang="en-US" sz="2000" dirty="0" smtClean="0">
                <a:solidFill>
                  <a:schemeClr val="tx1">
                    <a:lumMod val="85000"/>
                    <a:lumOff val="15000"/>
                  </a:schemeClr>
                </a:solidFill>
                <a:latin typeface="Californian FB" panose="0207040306080B030204" pitchFamily="18" charset="0"/>
              </a:rPr>
              <a:t>Leaving Saint Jean, walking to </a:t>
            </a:r>
            <a:r>
              <a:rPr lang="en-US" sz="2000" dirty="0" err="1" smtClean="0">
                <a:solidFill>
                  <a:schemeClr val="tx1">
                    <a:lumMod val="85000"/>
                    <a:lumOff val="15000"/>
                  </a:schemeClr>
                </a:solidFill>
                <a:latin typeface="Californian FB" panose="0207040306080B030204" pitchFamily="18" charset="0"/>
              </a:rPr>
              <a:t>Orisson</a:t>
            </a:r>
            <a:endParaRPr lang="en-US" sz="2000" dirty="0">
              <a:solidFill>
                <a:schemeClr val="tx1">
                  <a:lumMod val="85000"/>
                  <a:lumOff val="15000"/>
                </a:schemeClr>
              </a:solidFill>
              <a:latin typeface="Californian FB" panose="0207040306080B030204" pitchFamily="18" charset="0"/>
            </a:endParaRPr>
          </a:p>
        </p:txBody>
      </p:sp>
      <p:sp>
        <p:nvSpPr>
          <p:cNvPr id="14" name="Subtitle 2"/>
          <p:cNvSpPr txBox="1">
            <a:spLocks/>
          </p:cNvSpPr>
          <p:nvPr/>
        </p:nvSpPr>
        <p:spPr>
          <a:xfrm>
            <a:off x="4416927" y="6553200"/>
            <a:ext cx="1526673" cy="381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r>
              <a:rPr lang="en-US" sz="1600" i="1" dirty="0" smtClean="0">
                <a:solidFill>
                  <a:schemeClr val="tx1">
                    <a:lumMod val="65000"/>
                    <a:lumOff val="35000"/>
                  </a:schemeClr>
                </a:solidFill>
                <a:latin typeface="Californian FB" panose="0207040306080B030204" pitchFamily="18" charset="0"/>
              </a:rPr>
              <a:t>Where am I?</a:t>
            </a:r>
            <a:endParaRPr lang="en-US" sz="1600" i="1" dirty="0">
              <a:solidFill>
                <a:schemeClr val="tx1">
                  <a:lumMod val="65000"/>
                  <a:lumOff val="35000"/>
                </a:schemeClr>
              </a:solidFill>
              <a:latin typeface="Californian FB" panose="0207040306080B030204" pitchFamily="18" charset="0"/>
            </a:endParaRPr>
          </a:p>
        </p:txBody>
      </p:sp>
      <p:sp>
        <p:nvSpPr>
          <p:cNvPr id="10" name="Subtitle 2"/>
          <p:cNvSpPr txBox="1">
            <a:spLocks/>
          </p:cNvSpPr>
          <p:nvPr/>
        </p:nvSpPr>
        <p:spPr>
          <a:xfrm>
            <a:off x="7160127" y="6477000"/>
            <a:ext cx="1907673" cy="381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r>
              <a:rPr lang="en-US" sz="1600" b="1" dirty="0" smtClean="0">
                <a:solidFill>
                  <a:schemeClr val="tx1">
                    <a:lumMod val="65000"/>
                    <a:lumOff val="35000"/>
                  </a:schemeClr>
                </a:solidFill>
                <a:latin typeface="Californian FB" panose="0207040306080B030204" pitchFamily="18" charset="0"/>
              </a:rPr>
              <a:t>September 19, 2019</a:t>
            </a:r>
            <a:endParaRPr lang="en-US" sz="1600" b="1" dirty="0">
              <a:solidFill>
                <a:schemeClr val="tx1">
                  <a:lumMod val="65000"/>
                  <a:lumOff val="35000"/>
                </a:schemeClr>
              </a:solidFill>
              <a:latin typeface="Californian FB" panose="0207040306080B030204"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623712"/>
            <a:ext cx="3759200" cy="5205046"/>
          </a:xfrm>
          <a:prstGeom prst="rect">
            <a:avLst/>
          </a:prstGeom>
        </p:spPr>
      </p:pic>
    </p:spTree>
    <p:extLst>
      <p:ext uri="{BB962C8B-B14F-4D97-AF65-F5344CB8AC3E}">
        <p14:creationId xmlns:p14="http://schemas.microsoft.com/office/powerpoint/2010/main" val="11318580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599" y="707778"/>
            <a:ext cx="4331027" cy="5693022"/>
          </a:xfrm>
          <a:prstGeom prst="rect">
            <a:avLst/>
          </a:prstGeom>
        </p:spPr>
      </p:pic>
      <p:sp>
        <p:nvSpPr>
          <p:cNvPr id="7" name="Subtitle 6"/>
          <p:cNvSpPr>
            <a:spLocks noGrp="1"/>
          </p:cNvSpPr>
          <p:nvPr>
            <p:ph type="subTitle" idx="1"/>
          </p:nvPr>
        </p:nvSpPr>
        <p:spPr>
          <a:xfrm>
            <a:off x="1359226" y="76200"/>
            <a:ext cx="6400800" cy="498546"/>
          </a:xfrm>
        </p:spPr>
        <p:txBody>
          <a:bodyPr>
            <a:normAutofit/>
          </a:bodyPr>
          <a:lstStyle/>
          <a:p>
            <a:r>
              <a:rPr lang="en-US" dirty="0" smtClean="0">
                <a:solidFill>
                  <a:schemeClr val="tx1">
                    <a:lumMod val="65000"/>
                    <a:lumOff val="35000"/>
                  </a:schemeClr>
                </a:solidFill>
                <a:latin typeface="Californian FB" panose="0207040306080B030204" pitchFamily="18" charset="0"/>
              </a:rPr>
              <a:t>Day 1</a:t>
            </a:r>
            <a:endParaRPr lang="en-US" dirty="0">
              <a:solidFill>
                <a:schemeClr val="tx1">
                  <a:lumMod val="65000"/>
                  <a:lumOff val="35000"/>
                </a:schemeClr>
              </a:solidFill>
              <a:latin typeface="Californian FB" panose="0207040306080B0302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5200" y="685800"/>
            <a:ext cx="4216400" cy="5715000"/>
          </a:xfrm>
          <a:prstGeom prst="rect">
            <a:avLst/>
          </a:prstGeom>
        </p:spPr>
      </p:pic>
    </p:spTree>
    <p:extLst>
      <p:ext uri="{BB962C8B-B14F-4D97-AF65-F5344CB8AC3E}">
        <p14:creationId xmlns:p14="http://schemas.microsoft.com/office/powerpoint/2010/main" val="65544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8382000" cy="761999"/>
          </a:xfrm>
        </p:spPr>
        <p:txBody>
          <a:bodyPr anchor="ctr"/>
          <a:lstStyle/>
          <a:p>
            <a:r>
              <a:rPr lang="en-US" sz="3200" dirty="0" smtClean="0">
                <a:solidFill>
                  <a:schemeClr val="tx1">
                    <a:lumMod val="85000"/>
                    <a:lumOff val="15000"/>
                  </a:schemeClr>
                </a:solidFill>
                <a:effectLst/>
                <a:latin typeface="Californian FB" panose="0207040306080B030204" pitchFamily="18" charset="0"/>
              </a:rPr>
              <a:t>A Camino Journey ~ September 2019</a:t>
            </a:r>
            <a:endParaRPr lang="en-US" sz="3200" dirty="0">
              <a:solidFill>
                <a:schemeClr val="tx1">
                  <a:lumMod val="85000"/>
                  <a:lumOff val="15000"/>
                </a:schemeClr>
              </a:solidFill>
              <a:effectLst/>
              <a:latin typeface="Californian FB" panose="0207040306080B030204" pitchFamily="18" charset="0"/>
            </a:endParaRPr>
          </a:p>
        </p:txBody>
      </p:sp>
      <p:sp>
        <p:nvSpPr>
          <p:cNvPr id="17" name="Subtitle 2"/>
          <p:cNvSpPr txBox="1">
            <a:spLocks/>
          </p:cNvSpPr>
          <p:nvPr/>
        </p:nvSpPr>
        <p:spPr>
          <a:xfrm>
            <a:off x="953" y="3396851"/>
            <a:ext cx="1297669" cy="712611"/>
          </a:xfrm>
          <a:prstGeom prst="rect">
            <a:avLst/>
          </a:prstGeom>
          <a:ln>
            <a:noFill/>
          </a:ln>
        </p:spPr>
        <p:txBody>
          <a:bodyPr vert="horz" lIns="91440" tIns="45720" rIns="91440" bIns="45720" rtlCol="0" anchor="ctr">
            <a:norm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endParaRPr lang="en-US" sz="1600" b="1" dirty="0">
              <a:solidFill>
                <a:srgbClr val="002060"/>
              </a:solidFill>
              <a:latin typeface="Wingdings" panose="05000000000000000000" pitchFamily="2" charset="2"/>
            </a:endParaRPr>
          </a:p>
        </p:txBody>
      </p:sp>
      <p:pic>
        <p:nvPicPr>
          <p:cNvPr id="1026" name="Picture 2" descr="Logo APO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96200" y="5781826"/>
            <a:ext cx="1411941" cy="102686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450813" y="3244334"/>
            <a:ext cx="242374" cy="369332"/>
          </a:xfrm>
          <a:prstGeom prst="rect">
            <a:avLst/>
          </a:prstGeom>
        </p:spPr>
        <p:txBody>
          <a:bodyPr wrap="none">
            <a:spAutoFit/>
          </a:bodyPr>
          <a:lstStyle/>
          <a:p>
            <a:r>
              <a:rPr lang="en-US" dirty="0"/>
              <a:t> </a:t>
            </a:r>
          </a:p>
        </p:txBody>
      </p:sp>
      <p:sp>
        <p:nvSpPr>
          <p:cNvPr id="5" name="Rectangle 4"/>
          <p:cNvSpPr/>
          <p:nvPr/>
        </p:nvSpPr>
        <p:spPr>
          <a:xfrm>
            <a:off x="381000" y="838200"/>
            <a:ext cx="8610600" cy="6370975"/>
          </a:xfrm>
          <a:prstGeom prst="rect">
            <a:avLst/>
          </a:prstGeom>
        </p:spPr>
        <p:txBody>
          <a:bodyPr wrap="square">
            <a:spAutoFit/>
          </a:bodyPr>
          <a:lstStyle/>
          <a:p>
            <a:pPr fontAlgn="base">
              <a:buFont typeface="Arial" panose="020B0604020202020204" pitchFamily="34" charset="0"/>
              <a:buChar char="•"/>
            </a:pPr>
            <a:r>
              <a:rPr lang="en-US" sz="2000" dirty="0" smtClean="0">
                <a:solidFill>
                  <a:schemeClr val="tx1">
                    <a:lumMod val="75000"/>
                    <a:lumOff val="25000"/>
                  </a:schemeClr>
                </a:solidFill>
                <a:latin typeface="Californian FB" panose="0207040306080B030204" pitchFamily="18" charset="0"/>
              </a:rPr>
              <a:t> </a:t>
            </a:r>
            <a:r>
              <a:rPr lang="en-US" sz="2000" dirty="0" smtClean="0">
                <a:solidFill>
                  <a:schemeClr val="tx1">
                    <a:lumMod val="85000"/>
                    <a:lumOff val="15000"/>
                  </a:schemeClr>
                </a:solidFill>
                <a:latin typeface="Californian FB" panose="0207040306080B030204" pitchFamily="18" charset="0"/>
              </a:rPr>
              <a:t>Camino </a:t>
            </a:r>
            <a:r>
              <a:rPr lang="en-US" sz="2000" dirty="0">
                <a:solidFill>
                  <a:schemeClr val="tx1">
                    <a:lumMod val="85000"/>
                    <a:lumOff val="15000"/>
                  </a:schemeClr>
                </a:solidFill>
                <a:latin typeface="Californian FB" panose="0207040306080B030204" pitchFamily="18" charset="0"/>
              </a:rPr>
              <a:t>History </a:t>
            </a:r>
            <a:r>
              <a:rPr lang="en-US" sz="2000" dirty="0" smtClean="0">
                <a:solidFill>
                  <a:schemeClr val="tx1">
                    <a:lumMod val="85000"/>
                    <a:lumOff val="15000"/>
                  </a:schemeClr>
                </a:solidFill>
                <a:latin typeface="Californian FB" panose="0207040306080B030204" pitchFamily="18" charset="0"/>
              </a:rPr>
              <a:t>– Saint James, Santiago</a:t>
            </a:r>
            <a:r>
              <a:rPr lang="en-US" sz="2000" dirty="0">
                <a:solidFill>
                  <a:schemeClr val="tx1">
                    <a:lumMod val="85000"/>
                    <a:lumOff val="15000"/>
                  </a:schemeClr>
                </a:solidFill>
                <a:latin typeface="Californian FB" panose="0207040306080B030204" pitchFamily="18" charset="0"/>
              </a:rPr>
              <a:t>  de Compostela</a:t>
            </a:r>
          </a:p>
          <a:p>
            <a:pPr fontAlgn="base">
              <a:spcBef>
                <a:spcPts val="2100"/>
              </a:spcBef>
              <a:buFont typeface="Arial" panose="020B0604020202020204" pitchFamily="34" charset="0"/>
              <a:buChar char="•"/>
            </a:pPr>
            <a:r>
              <a:rPr lang="en-US" sz="2000" dirty="0" smtClean="0">
                <a:solidFill>
                  <a:schemeClr val="tx1">
                    <a:lumMod val="85000"/>
                    <a:lumOff val="15000"/>
                  </a:schemeClr>
                </a:solidFill>
                <a:latin typeface="Californian FB" panose="0207040306080B030204" pitchFamily="18" charset="0"/>
              </a:rPr>
              <a:t> The </a:t>
            </a:r>
            <a:r>
              <a:rPr lang="en-US" sz="2000" dirty="0">
                <a:solidFill>
                  <a:schemeClr val="tx1">
                    <a:lumMod val="85000"/>
                    <a:lumOff val="15000"/>
                  </a:schemeClr>
                </a:solidFill>
                <a:latin typeface="Californian FB" panose="0207040306080B030204" pitchFamily="18" charset="0"/>
              </a:rPr>
              <a:t>Camino and popular </a:t>
            </a:r>
            <a:r>
              <a:rPr lang="en-US" sz="2000" dirty="0" smtClean="0">
                <a:solidFill>
                  <a:schemeClr val="tx1">
                    <a:lumMod val="85000"/>
                    <a:lumOff val="15000"/>
                  </a:schemeClr>
                </a:solidFill>
                <a:latin typeface="Californian FB" panose="0207040306080B030204" pitchFamily="18" charset="0"/>
              </a:rPr>
              <a:t>culture</a:t>
            </a:r>
          </a:p>
          <a:p>
            <a:pPr fontAlgn="base">
              <a:spcBef>
                <a:spcPts val="2100"/>
              </a:spcBef>
              <a:buFont typeface="Arial" panose="020B0604020202020204" pitchFamily="34" charset="0"/>
              <a:buChar char="•"/>
            </a:pPr>
            <a:r>
              <a:rPr lang="en-US" sz="2000" dirty="0">
                <a:solidFill>
                  <a:schemeClr val="tx1">
                    <a:lumMod val="85000"/>
                    <a:lumOff val="15000"/>
                  </a:schemeClr>
                </a:solidFill>
                <a:latin typeface="Californian FB" panose="0207040306080B030204" pitchFamily="18" charset="0"/>
              </a:rPr>
              <a:t> </a:t>
            </a:r>
            <a:r>
              <a:rPr lang="en-US" sz="2000" dirty="0" smtClean="0">
                <a:solidFill>
                  <a:schemeClr val="tx1">
                    <a:lumMod val="85000"/>
                    <a:lumOff val="15000"/>
                  </a:schemeClr>
                </a:solidFill>
                <a:latin typeface="Californian FB" panose="0207040306080B030204" pitchFamily="18" charset="0"/>
              </a:rPr>
              <a:t>Preparing for Camino</a:t>
            </a:r>
          </a:p>
          <a:p>
            <a:pPr fontAlgn="base">
              <a:spcBef>
                <a:spcPts val="2100"/>
              </a:spcBef>
              <a:buFont typeface="Arial" panose="020B0604020202020204" pitchFamily="34" charset="0"/>
              <a:buChar char="•"/>
            </a:pPr>
            <a:r>
              <a:rPr lang="en-US" sz="2000" dirty="0" smtClean="0">
                <a:solidFill>
                  <a:schemeClr val="tx1">
                    <a:lumMod val="85000"/>
                    <a:lumOff val="15000"/>
                  </a:schemeClr>
                </a:solidFill>
                <a:latin typeface="Californian FB" panose="0207040306080B030204" pitchFamily="18" charset="0"/>
              </a:rPr>
              <a:t> Camino Routes</a:t>
            </a:r>
          </a:p>
          <a:p>
            <a:pPr fontAlgn="base">
              <a:spcBef>
                <a:spcPts val="2100"/>
              </a:spcBef>
              <a:buFont typeface="Arial" panose="020B0604020202020204" pitchFamily="34" charset="0"/>
              <a:buChar char="•"/>
            </a:pPr>
            <a:r>
              <a:rPr lang="en-US" sz="2000" dirty="0">
                <a:solidFill>
                  <a:schemeClr val="tx1">
                    <a:lumMod val="85000"/>
                    <a:lumOff val="15000"/>
                  </a:schemeClr>
                </a:solidFill>
                <a:latin typeface="Californian FB" panose="0207040306080B030204" pitchFamily="18" charset="0"/>
              </a:rPr>
              <a:t> </a:t>
            </a:r>
            <a:r>
              <a:rPr lang="en-US" sz="2000" dirty="0" smtClean="0">
                <a:solidFill>
                  <a:schemeClr val="tx1">
                    <a:lumMod val="85000"/>
                    <a:lumOff val="15000"/>
                  </a:schemeClr>
                </a:solidFill>
                <a:latin typeface="Californian FB" panose="0207040306080B030204" pitchFamily="18" charset="0"/>
              </a:rPr>
              <a:t>Camino </a:t>
            </a:r>
            <a:r>
              <a:rPr lang="en-US" sz="2000" dirty="0" err="1">
                <a:solidFill>
                  <a:schemeClr val="tx1">
                    <a:lumMod val="85000"/>
                    <a:lumOff val="15000"/>
                  </a:schemeClr>
                </a:solidFill>
                <a:latin typeface="Californian FB" panose="0207040306080B030204" pitchFamily="18" charset="0"/>
              </a:rPr>
              <a:t>Francés</a:t>
            </a:r>
            <a:endParaRPr lang="en-US" sz="2000" dirty="0">
              <a:solidFill>
                <a:schemeClr val="tx1">
                  <a:lumMod val="85000"/>
                  <a:lumOff val="15000"/>
                </a:schemeClr>
              </a:solidFill>
              <a:latin typeface="Californian FB" panose="0207040306080B030204" pitchFamily="18" charset="0"/>
            </a:endParaRPr>
          </a:p>
          <a:p>
            <a:pPr lvl="1" fontAlgn="base"/>
            <a:r>
              <a:rPr lang="en-US" sz="2000" dirty="0" err="1">
                <a:solidFill>
                  <a:schemeClr val="tx1">
                    <a:lumMod val="85000"/>
                    <a:lumOff val="15000"/>
                  </a:schemeClr>
                </a:solidFill>
                <a:latin typeface="Californian FB" panose="0207040306080B030204" pitchFamily="18" charset="0"/>
              </a:rPr>
              <a:t>Francés</a:t>
            </a:r>
            <a:r>
              <a:rPr lang="en-US" sz="2000" dirty="0">
                <a:solidFill>
                  <a:schemeClr val="tx1">
                    <a:lumMod val="85000"/>
                    <a:lumOff val="15000"/>
                  </a:schemeClr>
                </a:solidFill>
                <a:latin typeface="Californian FB" panose="0207040306080B030204" pitchFamily="18" charset="0"/>
              </a:rPr>
              <a:t> length &amp; Time</a:t>
            </a:r>
          </a:p>
          <a:p>
            <a:pPr lvl="1" fontAlgn="base"/>
            <a:r>
              <a:rPr lang="en-US" sz="2000" dirty="0" err="1">
                <a:solidFill>
                  <a:schemeClr val="tx1">
                    <a:lumMod val="85000"/>
                    <a:lumOff val="15000"/>
                  </a:schemeClr>
                </a:solidFill>
                <a:latin typeface="Californian FB" panose="0207040306080B030204" pitchFamily="18" charset="0"/>
              </a:rPr>
              <a:t>Credencial</a:t>
            </a:r>
            <a:endParaRPr lang="en-US" sz="2000" dirty="0">
              <a:solidFill>
                <a:schemeClr val="tx1">
                  <a:lumMod val="85000"/>
                  <a:lumOff val="15000"/>
                </a:schemeClr>
              </a:solidFill>
              <a:latin typeface="Californian FB" panose="0207040306080B030204" pitchFamily="18" charset="0"/>
            </a:endParaRPr>
          </a:p>
          <a:p>
            <a:pPr lvl="1" fontAlgn="base"/>
            <a:r>
              <a:rPr lang="en-US" sz="2000" dirty="0">
                <a:solidFill>
                  <a:schemeClr val="tx1">
                    <a:lumMod val="85000"/>
                    <a:lumOff val="15000"/>
                  </a:schemeClr>
                </a:solidFill>
                <a:latin typeface="Californian FB" panose="0207040306080B030204" pitchFamily="18" charset="0"/>
              </a:rPr>
              <a:t>Compostela Requirements</a:t>
            </a:r>
          </a:p>
          <a:p>
            <a:pPr lvl="1" fontAlgn="base"/>
            <a:r>
              <a:rPr lang="en-US" sz="2000" dirty="0" smtClean="0">
                <a:solidFill>
                  <a:schemeClr val="tx1">
                    <a:lumMod val="85000"/>
                    <a:lumOff val="15000"/>
                  </a:schemeClr>
                </a:solidFill>
                <a:latin typeface="Californian FB" panose="0207040306080B030204" pitchFamily="18" charset="0"/>
              </a:rPr>
              <a:t>Training</a:t>
            </a:r>
          </a:p>
          <a:p>
            <a:pPr fontAlgn="base"/>
            <a:endParaRPr lang="en-US" sz="2000" dirty="0">
              <a:solidFill>
                <a:schemeClr val="tx1">
                  <a:lumMod val="85000"/>
                  <a:lumOff val="15000"/>
                </a:schemeClr>
              </a:solidFill>
              <a:latin typeface="Californian FB" panose="0207040306080B030204" pitchFamily="18" charset="0"/>
            </a:endParaRPr>
          </a:p>
          <a:p>
            <a:pPr marL="342900" indent="-342900" fontAlgn="base">
              <a:buFont typeface="Arial" panose="020B0604020202020204" pitchFamily="34" charset="0"/>
              <a:buChar char="•"/>
            </a:pPr>
            <a:r>
              <a:rPr lang="en-US" sz="2000" dirty="0" smtClean="0">
                <a:solidFill>
                  <a:schemeClr val="tx1">
                    <a:lumMod val="85000"/>
                    <a:lumOff val="15000"/>
                  </a:schemeClr>
                </a:solidFill>
                <a:latin typeface="Californian FB" panose="0207040306080B030204" pitchFamily="18" charset="0"/>
              </a:rPr>
              <a:t>John’s Camino</a:t>
            </a:r>
          </a:p>
          <a:p>
            <a:pPr marL="342900" indent="-342900" fontAlgn="base">
              <a:buFont typeface="Arial" panose="020B0604020202020204" pitchFamily="34" charset="0"/>
              <a:buChar char="•"/>
            </a:pPr>
            <a:endParaRPr lang="en-US" sz="2000" dirty="0">
              <a:solidFill>
                <a:schemeClr val="tx1">
                  <a:lumMod val="85000"/>
                  <a:lumOff val="15000"/>
                </a:schemeClr>
              </a:solidFill>
              <a:latin typeface="Californian FB" panose="0207040306080B030204" pitchFamily="18" charset="0"/>
            </a:endParaRPr>
          </a:p>
          <a:p>
            <a:pPr marL="342900" indent="-342900" fontAlgn="base">
              <a:buFont typeface="Arial" panose="020B0604020202020204" pitchFamily="34" charset="0"/>
              <a:buChar char="•"/>
            </a:pPr>
            <a:r>
              <a:rPr lang="en-US" sz="2000" dirty="0" smtClean="0">
                <a:solidFill>
                  <a:schemeClr val="tx1">
                    <a:lumMod val="85000"/>
                    <a:lumOff val="15000"/>
                  </a:schemeClr>
                </a:solidFill>
                <a:latin typeface="Californian FB" panose="0207040306080B030204" pitchFamily="18" charset="0"/>
              </a:rPr>
              <a:t>Resources</a:t>
            </a:r>
          </a:p>
          <a:p>
            <a:pPr marL="342900" indent="-342900" fontAlgn="base">
              <a:buFont typeface="Arial" panose="020B0604020202020204" pitchFamily="34" charset="0"/>
              <a:buChar char="•"/>
            </a:pPr>
            <a:endParaRPr lang="en-US" sz="2000" dirty="0" smtClean="0">
              <a:solidFill>
                <a:schemeClr val="tx1">
                  <a:lumMod val="85000"/>
                  <a:lumOff val="15000"/>
                </a:schemeClr>
              </a:solidFill>
              <a:latin typeface="Californian FB" panose="0207040306080B030204" pitchFamily="18" charset="0"/>
            </a:endParaRPr>
          </a:p>
          <a:p>
            <a:pPr marL="342900" indent="-342900" fontAlgn="base">
              <a:buFont typeface="Arial" panose="020B0604020202020204" pitchFamily="34" charset="0"/>
              <a:buChar char="•"/>
            </a:pPr>
            <a:r>
              <a:rPr lang="en-US" sz="2000" dirty="0" smtClean="0">
                <a:solidFill>
                  <a:schemeClr val="tx1">
                    <a:lumMod val="85000"/>
                    <a:lumOff val="15000"/>
                  </a:schemeClr>
                </a:solidFill>
                <a:latin typeface="Californian FB" panose="0207040306080B030204" pitchFamily="18" charset="0"/>
              </a:rPr>
              <a:t>Questions</a:t>
            </a:r>
            <a:r>
              <a:rPr lang="en-US" sz="2000" dirty="0">
                <a:solidFill>
                  <a:schemeClr val="tx1">
                    <a:lumMod val="85000"/>
                    <a:lumOff val="15000"/>
                  </a:schemeClr>
                </a:solidFill>
                <a:latin typeface="Californian FB" panose="0207040306080B030204" pitchFamily="18" charset="0"/>
              </a:rPr>
              <a:t>…</a:t>
            </a:r>
          </a:p>
          <a:p>
            <a:r>
              <a:rPr lang="en-US" dirty="0"/>
              <a:t/>
            </a:r>
            <a:br>
              <a:rPr lang="en-US" dirty="0"/>
            </a:br>
            <a:endParaRPr lang="en-US" sz="2000" b="0" i="0" u="none" strike="noStrike" dirty="0">
              <a:solidFill>
                <a:schemeClr val="tx1">
                  <a:lumMod val="75000"/>
                  <a:lumOff val="25000"/>
                </a:schemeClr>
              </a:solidFill>
              <a:effectLst/>
              <a:latin typeface="Californian FB" panose="0207040306080B030204" pitchFamily="18" charset="0"/>
            </a:endParaRPr>
          </a:p>
        </p:txBody>
      </p:sp>
    </p:spTree>
    <p:extLst>
      <p:ext uri="{BB962C8B-B14F-4D97-AF65-F5344CB8AC3E}">
        <p14:creationId xmlns:p14="http://schemas.microsoft.com/office/powerpoint/2010/main" val="8756694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76201"/>
            <a:ext cx="4522694" cy="328209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8628" y="97367"/>
            <a:ext cx="4259172" cy="326092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3536646"/>
            <a:ext cx="4522694" cy="3321354"/>
          </a:xfrm>
          <a:prstGeom prst="rect">
            <a:avLst/>
          </a:prstGeom>
        </p:spPr>
      </p:pic>
      <p:sp>
        <p:nvSpPr>
          <p:cNvPr id="7" name="Subtitle 6"/>
          <p:cNvSpPr>
            <a:spLocks noGrp="1"/>
          </p:cNvSpPr>
          <p:nvPr>
            <p:ph type="subTitle" idx="1"/>
          </p:nvPr>
        </p:nvSpPr>
        <p:spPr>
          <a:xfrm>
            <a:off x="4118814" y="3319152"/>
            <a:ext cx="1246094" cy="338448"/>
          </a:xfrm>
        </p:spPr>
        <p:txBody>
          <a:bodyPr>
            <a:normAutofit/>
          </a:bodyPr>
          <a:lstStyle/>
          <a:p>
            <a:r>
              <a:rPr lang="en-US" sz="1400" dirty="0" smtClean="0">
                <a:solidFill>
                  <a:schemeClr val="tx1">
                    <a:lumMod val="65000"/>
                    <a:lumOff val="35000"/>
                  </a:schemeClr>
                </a:solidFill>
                <a:latin typeface="Californian FB" panose="0207040306080B030204" pitchFamily="18" charset="0"/>
              </a:rPr>
              <a:t>Day 1</a:t>
            </a:r>
            <a:endParaRPr lang="en-US" sz="1400" dirty="0">
              <a:solidFill>
                <a:schemeClr val="tx1">
                  <a:lumMod val="65000"/>
                  <a:lumOff val="35000"/>
                </a:schemeClr>
              </a:solidFill>
              <a:latin typeface="Californian FB" panose="0207040306080B0302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8628" y="3536647"/>
            <a:ext cx="4335372" cy="3321354"/>
          </a:xfrm>
          <a:prstGeom prst="rect">
            <a:avLst/>
          </a:prstGeom>
        </p:spPr>
      </p:pic>
    </p:spTree>
    <p:extLst>
      <p:ext uri="{BB962C8B-B14F-4D97-AF65-F5344CB8AC3E}">
        <p14:creationId xmlns:p14="http://schemas.microsoft.com/office/powerpoint/2010/main" val="29072575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3319152"/>
            <a:ext cx="4689064" cy="3516798"/>
          </a:xfrm>
          <a:prstGeom prst="rect">
            <a:avLst/>
          </a:prstGeom>
        </p:spPr>
      </p:pic>
      <p:sp>
        <p:nvSpPr>
          <p:cNvPr id="7" name="Subtitle 6"/>
          <p:cNvSpPr>
            <a:spLocks noGrp="1"/>
          </p:cNvSpPr>
          <p:nvPr>
            <p:ph type="subTitle" idx="1"/>
          </p:nvPr>
        </p:nvSpPr>
        <p:spPr>
          <a:xfrm>
            <a:off x="4876800" y="3276600"/>
            <a:ext cx="4249270" cy="2853048"/>
          </a:xfrm>
        </p:spPr>
        <p:txBody>
          <a:bodyPr>
            <a:noAutofit/>
          </a:bodyPr>
          <a:lstStyle/>
          <a:p>
            <a:r>
              <a:rPr lang="en-US" sz="2000" dirty="0" smtClean="0">
                <a:solidFill>
                  <a:schemeClr val="tx1">
                    <a:lumMod val="65000"/>
                    <a:lumOff val="35000"/>
                  </a:schemeClr>
                </a:solidFill>
                <a:latin typeface="Californian FB" panose="0207040306080B030204" pitchFamily="18" charset="0"/>
              </a:rPr>
              <a:t>End of Day 1 </a:t>
            </a:r>
          </a:p>
          <a:p>
            <a:r>
              <a:rPr lang="en-US" sz="2000" dirty="0" smtClean="0">
                <a:solidFill>
                  <a:schemeClr val="tx1">
                    <a:lumMod val="65000"/>
                    <a:lumOff val="35000"/>
                  </a:schemeClr>
                </a:solidFill>
                <a:latin typeface="Californian FB" panose="0207040306080B030204" pitchFamily="18" charset="0"/>
              </a:rPr>
              <a:t>Views from the deck were spectacular, and the beers equally good! Day concluded with a communal style dinner with introductions of your name, why you’re here, and why you are walking. </a:t>
            </a:r>
            <a:endParaRPr lang="en-US" sz="2000" dirty="0">
              <a:solidFill>
                <a:schemeClr val="tx1">
                  <a:lumMod val="65000"/>
                  <a:lumOff val="35000"/>
                </a:schemeClr>
              </a:solidFill>
              <a:latin typeface="Californian FB" panose="0207040306080B0302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0"/>
            <a:ext cx="4635196" cy="325912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599" y="0"/>
            <a:ext cx="4325471" cy="325912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2268" y="5600700"/>
            <a:ext cx="1058333" cy="1143000"/>
          </a:xfrm>
          <a:prstGeom prst="rect">
            <a:avLst/>
          </a:prstGeom>
        </p:spPr>
      </p:pic>
    </p:spTree>
    <p:extLst>
      <p:ext uri="{BB962C8B-B14F-4D97-AF65-F5344CB8AC3E}">
        <p14:creationId xmlns:p14="http://schemas.microsoft.com/office/powerpoint/2010/main" val="3401369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694329"/>
            <a:ext cx="3994897" cy="515470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7212" y="1723016"/>
            <a:ext cx="4953000" cy="3577167"/>
          </a:xfrm>
          <a:prstGeom prst="rect">
            <a:avLst/>
          </a:prstGeom>
        </p:spPr>
      </p:pic>
      <p:sp>
        <p:nvSpPr>
          <p:cNvPr id="3" name="Subtitle 2"/>
          <p:cNvSpPr>
            <a:spLocks noGrp="1"/>
          </p:cNvSpPr>
          <p:nvPr>
            <p:ph type="subTitle" idx="1"/>
          </p:nvPr>
        </p:nvSpPr>
        <p:spPr>
          <a:xfrm>
            <a:off x="228600" y="685800"/>
            <a:ext cx="8723567" cy="914400"/>
          </a:xfrm>
        </p:spPr>
        <p:txBody>
          <a:bodyPr>
            <a:noAutofit/>
          </a:bodyPr>
          <a:lstStyle/>
          <a:p>
            <a:r>
              <a:rPr lang="en-US" sz="1800" dirty="0" smtClean="0">
                <a:solidFill>
                  <a:schemeClr val="tx1">
                    <a:lumMod val="65000"/>
                    <a:lumOff val="35000"/>
                  </a:schemeClr>
                </a:solidFill>
                <a:latin typeface="Californian FB" panose="0207040306080B030204" pitchFamily="18" charset="0"/>
              </a:rPr>
              <a:t>80% Uphill: 17 kilometers, 11.1 miles, 6 hours walking</a:t>
            </a:r>
          </a:p>
          <a:p>
            <a:r>
              <a:rPr lang="en-US" sz="1800" dirty="0" smtClean="0">
                <a:solidFill>
                  <a:schemeClr val="tx1">
                    <a:lumMod val="65000"/>
                    <a:lumOff val="35000"/>
                  </a:schemeClr>
                </a:solidFill>
                <a:latin typeface="Californian FB" panose="0207040306080B030204" pitchFamily="18" charset="0"/>
              </a:rPr>
              <a:t>Route Napoleon. Beautiful clear, brisk morning. Strong in-your-face winds blew me sideways. Strenuous up and downhill, exhausted by days end.</a:t>
            </a:r>
            <a:endParaRPr lang="en-US" sz="1800" dirty="0">
              <a:solidFill>
                <a:schemeClr val="tx1">
                  <a:lumMod val="65000"/>
                  <a:lumOff val="35000"/>
                </a:schemeClr>
              </a:solidFill>
              <a:latin typeface="Californian FB" panose="0207040306080B030204" pitchFamily="18" charset="0"/>
            </a:endParaRPr>
          </a:p>
        </p:txBody>
      </p:sp>
      <p:sp>
        <p:nvSpPr>
          <p:cNvPr id="2" name="Title 1"/>
          <p:cNvSpPr>
            <a:spLocks noGrp="1"/>
          </p:cNvSpPr>
          <p:nvPr>
            <p:ph type="ctrTitle"/>
          </p:nvPr>
        </p:nvSpPr>
        <p:spPr>
          <a:xfrm>
            <a:off x="685800" y="1"/>
            <a:ext cx="7772400" cy="685799"/>
          </a:xfrm>
        </p:spPr>
        <p:txBody>
          <a:bodyPr/>
          <a:lstStyle/>
          <a:p>
            <a:r>
              <a:rPr lang="en-US" sz="3200" dirty="0" smtClean="0">
                <a:solidFill>
                  <a:schemeClr val="tx1">
                    <a:lumMod val="65000"/>
                    <a:lumOff val="35000"/>
                  </a:schemeClr>
                </a:solidFill>
                <a:effectLst/>
                <a:latin typeface="Californian FB" panose="0207040306080B030204" pitchFamily="18" charset="0"/>
              </a:rPr>
              <a:t>Day 2: </a:t>
            </a:r>
            <a:r>
              <a:rPr lang="en-US" sz="3200" dirty="0" err="1" smtClean="0">
                <a:solidFill>
                  <a:schemeClr val="tx1">
                    <a:lumMod val="65000"/>
                    <a:lumOff val="35000"/>
                  </a:schemeClr>
                </a:solidFill>
                <a:effectLst/>
                <a:latin typeface="Californian FB" panose="0207040306080B030204" pitchFamily="18" charset="0"/>
              </a:rPr>
              <a:t>Orisson</a:t>
            </a:r>
            <a:r>
              <a:rPr lang="en-US" sz="3200" dirty="0" smtClean="0">
                <a:solidFill>
                  <a:schemeClr val="tx1">
                    <a:lumMod val="65000"/>
                    <a:lumOff val="35000"/>
                  </a:schemeClr>
                </a:solidFill>
                <a:effectLst/>
                <a:latin typeface="Californian FB" panose="0207040306080B030204" pitchFamily="18" charset="0"/>
              </a:rPr>
              <a:t> to Roncesvalles</a:t>
            </a:r>
            <a:endParaRPr lang="en-US" sz="3200" dirty="0">
              <a:solidFill>
                <a:schemeClr val="tx1">
                  <a:lumMod val="65000"/>
                  <a:lumOff val="35000"/>
                </a:schemeClr>
              </a:solidFill>
              <a:effectLst/>
              <a:latin typeface="Californian FB" panose="0207040306080B030204" pitchFamily="18"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2206" y="6248400"/>
            <a:ext cx="4778188" cy="550434"/>
          </a:xfrm>
          <a:prstGeom prst="rect">
            <a:avLst/>
          </a:prstGeom>
        </p:spPr>
      </p:pic>
      <p:sp>
        <p:nvSpPr>
          <p:cNvPr id="13" name="4-Point Star 12"/>
          <p:cNvSpPr/>
          <p:nvPr/>
        </p:nvSpPr>
        <p:spPr>
          <a:xfrm>
            <a:off x="8700247" y="6261847"/>
            <a:ext cx="270706" cy="327905"/>
          </a:xfrm>
          <a:prstGeom prst="star4">
            <a:avLst/>
          </a:prstGeom>
          <a:solidFill>
            <a:srgbClr val="FFC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4114800" y="5399173"/>
            <a:ext cx="4953000" cy="1230227"/>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r>
              <a:rPr lang="en-US" sz="2000" dirty="0" smtClean="0">
                <a:solidFill>
                  <a:schemeClr val="tx1">
                    <a:lumMod val="65000"/>
                    <a:lumOff val="35000"/>
                  </a:schemeClr>
                </a:solidFill>
                <a:latin typeface="Californian FB" panose="0207040306080B030204" pitchFamily="18" charset="0"/>
              </a:rPr>
              <a:t>Incredible scenery walking over the Pyrenees, then descending into Roncesvalles.</a:t>
            </a:r>
            <a:endParaRPr lang="en-US" sz="2000" dirty="0">
              <a:solidFill>
                <a:schemeClr val="tx1">
                  <a:lumMod val="65000"/>
                  <a:lumOff val="35000"/>
                </a:schemeClr>
              </a:solidFill>
              <a:latin typeface="Californian FB" panose="0207040306080B030204" pitchFamily="18" charset="0"/>
            </a:endParaRPr>
          </a:p>
        </p:txBody>
      </p:sp>
      <p:sp>
        <p:nvSpPr>
          <p:cNvPr id="9" name="Subtitle 2"/>
          <p:cNvSpPr txBox="1">
            <a:spLocks/>
          </p:cNvSpPr>
          <p:nvPr/>
        </p:nvSpPr>
        <p:spPr>
          <a:xfrm>
            <a:off x="7119786" y="6324600"/>
            <a:ext cx="1907673" cy="381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r>
              <a:rPr lang="en-US" sz="1600" b="1" dirty="0" smtClean="0">
                <a:solidFill>
                  <a:schemeClr val="tx1">
                    <a:lumMod val="65000"/>
                    <a:lumOff val="35000"/>
                  </a:schemeClr>
                </a:solidFill>
                <a:latin typeface="Californian FB" panose="0207040306080B030204" pitchFamily="18" charset="0"/>
              </a:rPr>
              <a:t>September 20</a:t>
            </a:r>
            <a:endParaRPr lang="en-US" sz="1600" b="1" dirty="0">
              <a:solidFill>
                <a:schemeClr val="tx1">
                  <a:lumMod val="65000"/>
                  <a:lumOff val="35000"/>
                </a:schemeClr>
              </a:solidFill>
              <a:latin typeface="Californian FB" panose="0207040306080B030204" pitchFamily="18" charset="0"/>
            </a:endParaRPr>
          </a:p>
        </p:txBody>
      </p:sp>
    </p:spTree>
    <p:extLst>
      <p:ext uri="{BB962C8B-B14F-4D97-AF65-F5344CB8AC3E}">
        <p14:creationId xmlns:p14="http://schemas.microsoft.com/office/powerpoint/2010/main" val="23050254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3962400" y="3276600"/>
            <a:ext cx="1246094" cy="338448"/>
          </a:xfrm>
        </p:spPr>
        <p:txBody>
          <a:bodyPr>
            <a:normAutofit/>
          </a:bodyPr>
          <a:lstStyle/>
          <a:p>
            <a:r>
              <a:rPr lang="en-US" sz="1400" dirty="0" smtClean="0">
                <a:solidFill>
                  <a:schemeClr val="tx1">
                    <a:lumMod val="65000"/>
                    <a:lumOff val="35000"/>
                  </a:schemeClr>
                </a:solidFill>
                <a:latin typeface="Californian FB" panose="0207040306080B030204" pitchFamily="18" charset="0"/>
              </a:rPr>
              <a:t>Day 2</a:t>
            </a:r>
            <a:endParaRPr lang="en-US" sz="1400" dirty="0">
              <a:solidFill>
                <a:schemeClr val="tx1">
                  <a:lumMod val="65000"/>
                  <a:lumOff val="35000"/>
                </a:schemeClr>
              </a:solidFill>
              <a:latin typeface="Californian FB" panose="0207040306080B0302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3538848"/>
            <a:ext cx="4458091" cy="3242952"/>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80683"/>
            <a:ext cx="4473280" cy="3238468"/>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0324" y="76200"/>
            <a:ext cx="4447476" cy="3242951"/>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0324" y="3538848"/>
            <a:ext cx="4447476" cy="3242951"/>
          </a:xfrm>
          <a:prstGeom prst="rect">
            <a:avLst/>
          </a:prstGeom>
        </p:spPr>
      </p:pic>
    </p:spTree>
    <p:extLst>
      <p:ext uri="{BB962C8B-B14F-4D97-AF65-F5344CB8AC3E}">
        <p14:creationId xmlns:p14="http://schemas.microsoft.com/office/powerpoint/2010/main" val="8185452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3962400" y="3276600"/>
            <a:ext cx="1246094" cy="338448"/>
          </a:xfrm>
        </p:spPr>
        <p:txBody>
          <a:bodyPr>
            <a:normAutofit/>
          </a:bodyPr>
          <a:lstStyle/>
          <a:p>
            <a:r>
              <a:rPr lang="en-US" sz="1400" dirty="0" smtClean="0">
                <a:solidFill>
                  <a:schemeClr val="tx1">
                    <a:lumMod val="65000"/>
                    <a:lumOff val="35000"/>
                  </a:schemeClr>
                </a:solidFill>
                <a:latin typeface="Californian FB" panose="0207040306080B030204" pitchFamily="18" charset="0"/>
              </a:rPr>
              <a:t>Day 2</a:t>
            </a:r>
            <a:endParaRPr lang="en-US" sz="1400" dirty="0">
              <a:solidFill>
                <a:schemeClr val="tx1">
                  <a:lumMod val="65000"/>
                  <a:lumOff val="35000"/>
                </a:schemeClr>
              </a:solidFill>
              <a:latin typeface="Californian FB" panose="0207040306080B0302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90805"/>
            <a:ext cx="2514600" cy="326199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1306" y="3371850"/>
            <a:ext cx="4495800" cy="337185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06" y="3391926"/>
            <a:ext cx="4500282" cy="335177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1130" y="74087"/>
            <a:ext cx="2455870" cy="327871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75612" y="76200"/>
            <a:ext cx="2415988" cy="3238452"/>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9400" y="304800"/>
            <a:ext cx="1007558" cy="1088162"/>
          </a:xfrm>
          <a:prstGeom prst="rect">
            <a:avLst/>
          </a:prstGeom>
        </p:spPr>
      </p:pic>
      <p:pic>
        <p:nvPicPr>
          <p:cNvPr id="15" name="Picture 14"/>
          <p:cNvPicPr>
            <a:picLocks noChangeAspect="1"/>
          </p:cNvPicPr>
          <p:nvPr/>
        </p:nvPicPr>
        <p:blipFill>
          <a:blip r:embed="rId8"/>
          <a:stretch>
            <a:fillRect/>
          </a:stretch>
        </p:blipFill>
        <p:spPr>
          <a:xfrm>
            <a:off x="2920987" y="1791220"/>
            <a:ext cx="905971" cy="1260718"/>
          </a:xfrm>
          <a:prstGeom prst="rect">
            <a:avLst/>
          </a:prstGeom>
        </p:spPr>
      </p:pic>
    </p:spTree>
    <p:extLst>
      <p:ext uri="{BB962C8B-B14F-4D97-AF65-F5344CB8AC3E}">
        <p14:creationId xmlns:p14="http://schemas.microsoft.com/office/powerpoint/2010/main" val="34821527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6324600" y="6508376"/>
            <a:ext cx="1246094" cy="338448"/>
          </a:xfrm>
        </p:spPr>
        <p:txBody>
          <a:bodyPr>
            <a:normAutofit/>
          </a:bodyPr>
          <a:lstStyle/>
          <a:p>
            <a:r>
              <a:rPr lang="en-US" sz="1400" dirty="0" smtClean="0">
                <a:solidFill>
                  <a:schemeClr val="tx1">
                    <a:lumMod val="65000"/>
                    <a:lumOff val="35000"/>
                  </a:schemeClr>
                </a:solidFill>
                <a:latin typeface="Californian FB" panose="0207040306080B030204" pitchFamily="18" charset="0"/>
              </a:rPr>
              <a:t>Day 2</a:t>
            </a:r>
            <a:endParaRPr lang="en-US" sz="1400" dirty="0">
              <a:solidFill>
                <a:schemeClr val="tx1">
                  <a:lumMod val="65000"/>
                  <a:lumOff val="35000"/>
                </a:schemeClr>
              </a:solidFill>
              <a:latin typeface="Californian FB" panose="0207040306080B0302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 y="3501399"/>
            <a:ext cx="4331447" cy="325610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87" y="152400"/>
            <a:ext cx="4347713" cy="32004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0087" y="152400"/>
            <a:ext cx="4480360" cy="6203576"/>
          </a:xfrm>
          <a:prstGeom prst="rect">
            <a:avLst/>
          </a:prstGeom>
        </p:spPr>
      </p:pic>
    </p:spTree>
    <p:extLst>
      <p:ext uri="{BB962C8B-B14F-4D97-AF65-F5344CB8AC3E}">
        <p14:creationId xmlns:p14="http://schemas.microsoft.com/office/powerpoint/2010/main" val="33647484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0324" y="457200"/>
            <a:ext cx="9040119" cy="914400"/>
          </a:xfrm>
        </p:spPr>
        <p:txBody>
          <a:bodyPr>
            <a:noAutofit/>
          </a:bodyPr>
          <a:lstStyle/>
          <a:p>
            <a:pPr algn="l"/>
            <a:r>
              <a:rPr lang="en-US" sz="1800" dirty="0" smtClean="0">
                <a:solidFill>
                  <a:schemeClr val="tx1">
                    <a:lumMod val="65000"/>
                    <a:lumOff val="35000"/>
                  </a:schemeClr>
                </a:solidFill>
                <a:latin typeface="Californian FB" panose="0207040306080B030204" pitchFamily="18" charset="0"/>
              </a:rPr>
              <a:t>Mix of level, some up and downhill: 22 kilometers, 13.6 miles, 6 hours walking. Steady, soaking rain. Through </a:t>
            </a:r>
            <a:r>
              <a:rPr lang="en-US" sz="1800" dirty="0" err="1" smtClean="0">
                <a:solidFill>
                  <a:schemeClr val="tx1">
                    <a:lumMod val="65000"/>
                    <a:lumOff val="35000"/>
                  </a:schemeClr>
                </a:solidFill>
                <a:latin typeface="Californian FB" panose="0207040306080B030204" pitchFamily="18" charset="0"/>
              </a:rPr>
              <a:t>Burgette</a:t>
            </a:r>
            <a:r>
              <a:rPr lang="en-US" sz="1800" dirty="0" smtClean="0">
                <a:solidFill>
                  <a:schemeClr val="tx1">
                    <a:lumMod val="65000"/>
                    <a:lumOff val="35000"/>
                  </a:schemeClr>
                </a:solidFill>
                <a:latin typeface="Californian FB" panose="0207040306080B030204" pitchFamily="18" charset="0"/>
              </a:rPr>
              <a:t>, Hemingway town. Trails slippery all day. In the hills before </a:t>
            </a:r>
            <a:r>
              <a:rPr lang="en-US" sz="1800" dirty="0" err="1" smtClean="0">
                <a:solidFill>
                  <a:schemeClr val="tx1">
                    <a:lumMod val="65000"/>
                    <a:lumOff val="35000"/>
                  </a:schemeClr>
                </a:solidFill>
                <a:latin typeface="Californian FB" panose="0207040306080B030204" pitchFamily="18" charset="0"/>
              </a:rPr>
              <a:t>Zubiri</a:t>
            </a:r>
            <a:r>
              <a:rPr lang="en-US" sz="1800" dirty="0" smtClean="0">
                <a:solidFill>
                  <a:schemeClr val="tx1">
                    <a:lumMod val="65000"/>
                    <a:lumOff val="35000"/>
                  </a:schemeClr>
                </a:solidFill>
                <a:latin typeface="Californian FB" panose="0207040306080B030204" pitchFamily="18" charset="0"/>
              </a:rPr>
              <a:t> is where Roland blew his horn Oliphant before being killed in battle (epic poem Song of Roland).</a:t>
            </a:r>
            <a:endParaRPr lang="en-US" sz="1800" dirty="0">
              <a:solidFill>
                <a:schemeClr val="tx1">
                  <a:lumMod val="65000"/>
                  <a:lumOff val="35000"/>
                </a:schemeClr>
              </a:solidFill>
              <a:latin typeface="Californian FB" panose="0207040306080B030204" pitchFamily="18" charset="0"/>
            </a:endParaRPr>
          </a:p>
        </p:txBody>
      </p:sp>
      <p:sp>
        <p:nvSpPr>
          <p:cNvPr id="2" name="Title 1"/>
          <p:cNvSpPr>
            <a:spLocks noGrp="1"/>
          </p:cNvSpPr>
          <p:nvPr>
            <p:ph type="ctrTitle"/>
          </p:nvPr>
        </p:nvSpPr>
        <p:spPr>
          <a:xfrm>
            <a:off x="685800" y="1"/>
            <a:ext cx="7772400" cy="620549"/>
          </a:xfrm>
        </p:spPr>
        <p:txBody>
          <a:bodyPr/>
          <a:lstStyle/>
          <a:p>
            <a:r>
              <a:rPr lang="en-US" sz="3200" dirty="0" smtClean="0">
                <a:solidFill>
                  <a:schemeClr val="tx1">
                    <a:lumMod val="65000"/>
                    <a:lumOff val="35000"/>
                  </a:schemeClr>
                </a:solidFill>
                <a:effectLst/>
                <a:latin typeface="Californian FB" panose="0207040306080B030204" pitchFamily="18" charset="0"/>
              </a:rPr>
              <a:t>Day </a:t>
            </a:r>
            <a:r>
              <a:rPr lang="en-US" sz="3200" dirty="0">
                <a:solidFill>
                  <a:schemeClr val="tx1">
                    <a:lumMod val="65000"/>
                    <a:lumOff val="35000"/>
                  </a:schemeClr>
                </a:solidFill>
                <a:effectLst/>
                <a:latin typeface="Californian FB" panose="0207040306080B030204" pitchFamily="18" charset="0"/>
              </a:rPr>
              <a:t>3</a:t>
            </a:r>
            <a:r>
              <a:rPr lang="en-US" sz="3200" dirty="0" smtClean="0">
                <a:solidFill>
                  <a:schemeClr val="tx1">
                    <a:lumMod val="65000"/>
                    <a:lumOff val="35000"/>
                  </a:schemeClr>
                </a:solidFill>
                <a:effectLst/>
                <a:latin typeface="Californian FB" panose="0207040306080B030204" pitchFamily="18" charset="0"/>
              </a:rPr>
              <a:t>: Roncesvalles to </a:t>
            </a:r>
            <a:r>
              <a:rPr lang="en-US" sz="3200" dirty="0" err="1" smtClean="0">
                <a:solidFill>
                  <a:schemeClr val="tx1">
                    <a:lumMod val="65000"/>
                    <a:lumOff val="35000"/>
                  </a:schemeClr>
                </a:solidFill>
                <a:effectLst/>
                <a:latin typeface="Californian FB" panose="0207040306080B030204" pitchFamily="18" charset="0"/>
              </a:rPr>
              <a:t>Zubiri</a:t>
            </a:r>
            <a:endParaRPr lang="en-US" sz="3200" dirty="0">
              <a:solidFill>
                <a:schemeClr val="tx1">
                  <a:lumMod val="65000"/>
                  <a:lumOff val="35000"/>
                </a:schemeClr>
              </a:solidFill>
              <a:effectLst/>
              <a:latin typeface="Californian FB" panose="0207040306080B030204" pitchFamily="18" charset="0"/>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2206" y="6248400"/>
            <a:ext cx="4778188" cy="550434"/>
          </a:xfrm>
          <a:prstGeom prst="rect">
            <a:avLst/>
          </a:prstGeom>
        </p:spPr>
      </p:pic>
      <p:sp>
        <p:nvSpPr>
          <p:cNvPr id="13" name="4-Point Star 12"/>
          <p:cNvSpPr/>
          <p:nvPr/>
        </p:nvSpPr>
        <p:spPr>
          <a:xfrm>
            <a:off x="8646459" y="6302188"/>
            <a:ext cx="270706" cy="327905"/>
          </a:xfrm>
          <a:prstGeom prst="star4">
            <a:avLst/>
          </a:prstGeom>
          <a:solidFill>
            <a:srgbClr val="FFC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4114800" y="4724400"/>
            <a:ext cx="4953000" cy="16002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r>
              <a:rPr lang="en-US" sz="2000" dirty="0">
                <a:solidFill>
                  <a:schemeClr val="tx1">
                    <a:lumMod val="65000"/>
                    <a:lumOff val="35000"/>
                  </a:schemeClr>
                </a:solidFill>
                <a:latin typeface="Californian FB" panose="0207040306080B030204" pitchFamily="18" charset="0"/>
              </a:rPr>
              <a:t>O</a:t>
            </a:r>
            <a:r>
              <a:rPr lang="en-US" sz="2000" dirty="0" smtClean="0">
                <a:solidFill>
                  <a:schemeClr val="tx1">
                    <a:lumMod val="65000"/>
                    <a:lumOff val="35000"/>
                  </a:schemeClr>
                </a:solidFill>
                <a:latin typeface="Californian FB" panose="0207040306080B030204" pitchFamily="18" charset="0"/>
              </a:rPr>
              <a:t>nce </a:t>
            </a:r>
            <a:r>
              <a:rPr lang="en-US" sz="2000" dirty="0">
                <a:solidFill>
                  <a:schemeClr val="tx1">
                    <a:lumMod val="65000"/>
                    <a:lumOff val="35000"/>
                  </a:schemeClr>
                </a:solidFill>
                <a:latin typeface="Californian FB" panose="0207040306080B030204" pitchFamily="18" charset="0"/>
              </a:rPr>
              <a:t>walking realized </a:t>
            </a:r>
            <a:r>
              <a:rPr lang="en-US" sz="2000" dirty="0" smtClean="0">
                <a:solidFill>
                  <a:schemeClr val="tx1">
                    <a:lumMod val="65000"/>
                    <a:lumOff val="35000"/>
                  </a:schemeClr>
                </a:solidFill>
                <a:latin typeface="Californian FB" panose="0207040306080B030204" pitchFamily="18" charset="0"/>
              </a:rPr>
              <a:t>rain </a:t>
            </a:r>
            <a:r>
              <a:rPr lang="en-US" sz="2000" dirty="0">
                <a:solidFill>
                  <a:schemeClr val="tx1">
                    <a:lumMod val="65000"/>
                    <a:lumOff val="35000"/>
                  </a:schemeClr>
                </a:solidFill>
                <a:latin typeface="Californian FB" panose="0207040306080B030204" pitchFamily="18" charset="0"/>
              </a:rPr>
              <a:t>is </a:t>
            </a:r>
            <a:r>
              <a:rPr lang="en-US" sz="2000" dirty="0" smtClean="0">
                <a:solidFill>
                  <a:schemeClr val="tx1">
                    <a:lumMod val="65000"/>
                    <a:lumOff val="35000"/>
                  </a:schemeClr>
                </a:solidFill>
                <a:latin typeface="Californian FB" panose="0207040306080B030204" pitchFamily="18" charset="0"/>
              </a:rPr>
              <a:t>a </a:t>
            </a:r>
            <a:r>
              <a:rPr lang="en-US" sz="2000" dirty="0">
                <a:solidFill>
                  <a:schemeClr val="tx1">
                    <a:lumMod val="65000"/>
                    <a:lumOff val="35000"/>
                  </a:schemeClr>
                </a:solidFill>
                <a:latin typeface="Californian FB" panose="0207040306080B030204" pitchFamily="18" charset="0"/>
              </a:rPr>
              <a:t>part of the </a:t>
            </a:r>
            <a:r>
              <a:rPr lang="en-US" sz="2000" dirty="0" smtClean="0">
                <a:solidFill>
                  <a:schemeClr val="tx1">
                    <a:lumMod val="65000"/>
                    <a:lumOff val="35000"/>
                  </a:schemeClr>
                </a:solidFill>
                <a:latin typeface="Californian FB" panose="0207040306080B030204" pitchFamily="18" charset="0"/>
              </a:rPr>
              <a:t> </a:t>
            </a:r>
            <a:r>
              <a:rPr lang="en-US" sz="2000" dirty="0">
                <a:solidFill>
                  <a:schemeClr val="tx1">
                    <a:lumMod val="65000"/>
                    <a:lumOff val="35000"/>
                  </a:schemeClr>
                </a:solidFill>
                <a:latin typeface="Californian FB" panose="0207040306080B030204" pitchFamily="18" charset="0"/>
              </a:rPr>
              <a:t>experience. </a:t>
            </a:r>
            <a:r>
              <a:rPr lang="en-US" sz="2000" dirty="0" smtClean="0">
                <a:solidFill>
                  <a:schemeClr val="tx1">
                    <a:lumMod val="65000"/>
                    <a:lumOff val="35000"/>
                  </a:schemeClr>
                </a:solidFill>
                <a:latin typeface="Californian FB" panose="0207040306080B030204" pitchFamily="18" charset="0"/>
              </a:rPr>
              <a:t>This is why I prepared. Learned to step on the cracks, not pavers. Enter </a:t>
            </a:r>
            <a:r>
              <a:rPr lang="en-US" sz="2000" dirty="0" err="1" smtClean="0">
                <a:solidFill>
                  <a:schemeClr val="tx1">
                    <a:lumMod val="65000"/>
                    <a:lumOff val="35000"/>
                  </a:schemeClr>
                </a:solidFill>
                <a:latin typeface="Californian FB" panose="0207040306080B030204" pitchFamily="18" charset="0"/>
              </a:rPr>
              <a:t>Zubiri</a:t>
            </a:r>
            <a:r>
              <a:rPr lang="en-US" sz="2000" dirty="0" smtClean="0">
                <a:solidFill>
                  <a:schemeClr val="tx1">
                    <a:lumMod val="65000"/>
                    <a:lumOff val="35000"/>
                  </a:schemeClr>
                </a:solidFill>
                <a:latin typeface="Californian FB" panose="0207040306080B030204" pitchFamily="18" charset="0"/>
              </a:rPr>
              <a:t> over the Puente de la </a:t>
            </a:r>
            <a:r>
              <a:rPr lang="en-US" sz="2000" dirty="0" err="1" smtClean="0">
                <a:solidFill>
                  <a:schemeClr val="tx1">
                    <a:lumMod val="65000"/>
                    <a:lumOff val="35000"/>
                  </a:schemeClr>
                </a:solidFill>
                <a:latin typeface="Californian FB" panose="0207040306080B030204" pitchFamily="18" charset="0"/>
              </a:rPr>
              <a:t>Rabia</a:t>
            </a:r>
            <a:r>
              <a:rPr lang="en-US" sz="2000" dirty="0" smtClean="0">
                <a:solidFill>
                  <a:schemeClr val="tx1">
                    <a:lumMod val="65000"/>
                    <a:lumOff val="35000"/>
                  </a:schemeClr>
                </a:solidFill>
                <a:latin typeface="Californian FB" panose="0207040306080B030204" pitchFamily="18" charset="0"/>
              </a:rPr>
              <a:t>, Rabies Bridge. </a:t>
            </a:r>
            <a:endParaRPr lang="en-US" sz="2000" dirty="0">
              <a:solidFill>
                <a:schemeClr val="tx1">
                  <a:lumMod val="65000"/>
                  <a:lumOff val="35000"/>
                </a:schemeClr>
              </a:solidFill>
              <a:latin typeface="Californian FB" panose="0207040306080B0302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24" y="1385515"/>
            <a:ext cx="4704298" cy="326268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7632" y="4713450"/>
            <a:ext cx="2849762" cy="2127427"/>
          </a:xfrm>
          <a:prstGeom prst="rect">
            <a:avLst/>
          </a:prstGeom>
        </p:spPr>
      </p:pic>
      <p:pic>
        <p:nvPicPr>
          <p:cNvPr id="14" name="Picture 13"/>
          <p:cNvPicPr>
            <a:picLocks noChangeAspect="1"/>
          </p:cNvPicPr>
          <p:nvPr/>
        </p:nvPicPr>
        <p:blipFill>
          <a:blip r:embed="rId5"/>
          <a:stretch>
            <a:fillRect/>
          </a:stretch>
        </p:blipFill>
        <p:spPr>
          <a:xfrm>
            <a:off x="211642" y="5337701"/>
            <a:ext cx="702758" cy="977934"/>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1836" y="1385515"/>
            <a:ext cx="4298607" cy="3246344"/>
          </a:xfrm>
          <a:prstGeom prst="rect">
            <a:avLst/>
          </a:prstGeom>
        </p:spPr>
      </p:pic>
      <p:sp>
        <p:nvSpPr>
          <p:cNvPr id="15" name="Subtitle 2"/>
          <p:cNvSpPr txBox="1">
            <a:spLocks/>
          </p:cNvSpPr>
          <p:nvPr/>
        </p:nvSpPr>
        <p:spPr>
          <a:xfrm>
            <a:off x="7086600" y="6248400"/>
            <a:ext cx="1907673" cy="381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r>
              <a:rPr lang="en-US" sz="1600" b="1" dirty="0" smtClean="0">
                <a:solidFill>
                  <a:schemeClr val="tx1">
                    <a:lumMod val="65000"/>
                    <a:lumOff val="35000"/>
                  </a:schemeClr>
                </a:solidFill>
                <a:latin typeface="Californian FB" panose="0207040306080B030204" pitchFamily="18" charset="0"/>
              </a:rPr>
              <a:t>September 21</a:t>
            </a:r>
            <a:endParaRPr lang="en-US" sz="1600" b="1" dirty="0">
              <a:solidFill>
                <a:schemeClr val="tx1">
                  <a:lumMod val="65000"/>
                  <a:lumOff val="35000"/>
                </a:schemeClr>
              </a:solidFill>
              <a:latin typeface="Californian FB" panose="0207040306080B030204" pitchFamily="18" charset="0"/>
            </a:endParaRPr>
          </a:p>
        </p:txBody>
      </p:sp>
    </p:spTree>
    <p:extLst>
      <p:ext uri="{BB962C8B-B14F-4D97-AF65-F5344CB8AC3E}">
        <p14:creationId xmlns:p14="http://schemas.microsoft.com/office/powerpoint/2010/main" val="12690913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4011706" y="3276600"/>
            <a:ext cx="1246094" cy="338448"/>
          </a:xfrm>
        </p:spPr>
        <p:txBody>
          <a:bodyPr>
            <a:normAutofit/>
          </a:bodyPr>
          <a:lstStyle/>
          <a:p>
            <a:r>
              <a:rPr lang="en-US" sz="1400" dirty="0" smtClean="0">
                <a:solidFill>
                  <a:schemeClr val="tx1">
                    <a:lumMod val="65000"/>
                    <a:lumOff val="35000"/>
                  </a:schemeClr>
                </a:solidFill>
                <a:latin typeface="Californian FB" panose="0207040306080B030204" pitchFamily="18" charset="0"/>
              </a:rPr>
              <a:t>Day 3</a:t>
            </a:r>
            <a:endParaRPr lang="en-US" sz="1400" dirty="0">
              <a:solidFill>
                <a:schemeClr val="tx1">
                  <a:lumMod val="65000"/>
                  <a:lumOff val="35000"/>
                </a:schemeClr>
              </a:solidFill>
              <a:latin typeface="Californian FB" panose="0207040306080B0302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57150"/>
            <a:ext cx="4363895" cy="329565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1177" y="3486150"/>
            <a:ext cx="4286624" cy="329564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1177" y="61632"/>
            <a:ext cx="4286624" cy="321496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1" y="3486151"/>
            <a:ext cx="4363894" cy="3295649"/>
          </a:xfrm>
          <a:prstGeom prst="rect">
            <a:avLst/>
          </a:prstGeom>
        </p:spPr>
      </p:pic>
    </p:spTree>
    <p:extLst>
      <p:ext uri="{BB962C8B-B14F-4D97-AF65-F5344CB8AC3E}">
        <p14:creationId xmlns:p14="http://schemas.microsoft.com/office/powerpoint/2010/main" val="6157031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304800"/>
            <a:ext cx="1007558" cy="1088162"/>
          </a:xfrm>
          <a:prstGeom prst="rect">
            <a:avLst/>
          </a:prstGeom>
        </p:spPr>
      </p:pic>
      <p:pic>
        <p:nvPicPr>
          <p:cNvPr id="15" name="Picture 14"/>
          <p:cNvPicPr>
            <a:picLocks noChangeAspect="1"/>
          </p:cNvPicPr>
          <p:nvPr/>
        </p:nvPicPr>
        <p:blipFill>
          <a:blip r:embed="rId3"/>
          <a:stretch>
            <a:fillRect/>
          </a:stretch>
        </p:blipFill>
        <p:spPr>
          <a:xfrm>
            <a:off x="2920987" y="1791220"/>
            <a:ext cx="905971" cy="126071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0506" y="53788"/>
            <a:ext cx="2368894" cy="317532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63" y="3263787"/>
            <a:ext cx="4525237" cy="3516241"/>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8843" y="49306"/>
            <a:ext cx="2388957" cy="3202219"/>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8200" y="3286198"/>
            <a:ext cx="4426591" cy="344630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200" y="47096"/>
            <a:ext cx="2396964" cy="3204430"/>
          </a:xfrm>
          <a:prstGeom prst="rect">
            <a:avLst/>
          </a:prstGeom>
        </p:spPr>
      </p:pic>
      <p:sp>
        <p:nvSpPr>
          <p:cNvPr id="7" name="Subtitle 6"/>
          <p:cNvSpPr>
            <a:spLocks noGrp="1"/>
          </p:cNvSpPr>
          <p:nvPr>
            <p:ph type="subTitle" idx="1"/>
          </p:nvPr>
        </p:nvSpPr>
        <p:spPr>
          <a:xfrm>
            <a:off x="4350980" y="2819415"/>
            <a:ext cx="2202220" cy="338448"/>
          </a:xfrm>
          <a:solidFill>
            <a:schemeClr val="bg1">
              <a:alpha val="62000"/>
            </a:schemeClr>
          </a:solidFill>
        </p:spPr>
        <p:txBody>
          <a:bodyPr>
            <a:normAutofit/>
          </a:bodyPr>
          <a:lstStyle/>
          <a:p>
            <a:r>
              <a:rPr lang="en-US" sz="1400" dirty="0" smtClean="0">
                <a:solidFill>
                  <a:schemeClr val="tx1">
                    <a:lumMod val="75000"/>
                    <a:lumOff val="25000"/>
                  </a:schemeClr>
                </a:solidFill>
                <a:latin typeface="Californian FB" panose="0207040306080B030204" pitchFamily="18" charset="0"/>
              </a:rPr>
              <a:t>Near the </a:t>
            </a:r>
            <a:r>
              <a:rPr lang="en-US" sz="1400" dirty="0" err="1" smtClean="0">
                <a:solidFill>
                  <a:schemeClr val="tx1">
                    <a:lumMod val="75000"/>
                    <a:lumOff val="25000"/>
                  </a:schemeClr>
                </a:solidFill>
                <a:latin typeface="Californian FB" panose="0207040306080B030204" pitchFamily="18" charset="0"/>
              </a:rPr>
              <a:t>Pasos</a:t>
            </a:r>
            <a:r>
              <a:rPr lang="en-US" sz="1400" dirty="0" smtClean="0">
                <a:solidFill>
                  <a:schemeClr val="tx1">
                    <a:lumMod val="75000"/>
                    <a:lumOff val="25000"/>
                  </a:schemeClr>
                </a:solidFill>
                <a:latin typeface="Californian FB" panose="0207040306080B030204" pitchFamily="18" charset="0"/>
              </a:rPr>
              <a:t> de Roland</a:t>
            </a:r>
            <a:endParaRPr lang="en-US" sz="1400" dirty="0">
              <a:solidFill>
                <a:schemeClr val="tx1">
                  <a:lumMod val="75000"/>
                  <a:lumOff val="25000"/>
                </a:schemeClr>
              </a:solidFill>
              <a:latin typeface="Californian FB" panose="0207040306080B030204" pitchFamily="18" charset="0"/>
            </a:endParaRPr>
          </a:p>
        </p:txBody>
      </p:sp>
    </p:spTree>
    <p:extLst>
      <p:ext uri="{BB962C8B-B14F-4D97-AF65-F5344CB8AC3E}">
        <p14:creationId xmlns:p14="http://schemas.microsoft.com/office/powerpoint/2010/main" val="15253058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343399" y="609599"/>
            <a:ext cx="4608768" cy="1259105"/>
          </a:xfrm>
        </p:spPr>
        <p:txBody>
          <a:bodyPr>
            <a:noAutofit/>
          </a:bodyPr>
          <a:lstStyle/>
          <a:p>
            <a:pPr algn="l"/>
            <a:r>
              <a:rPr lang="en-US" sz="2000" dirty="0" smtClean="0">
                <a:solidFill>
                  <a:schemeClr val="tx1">
                    <a:lumMod val="65000"/>
                    <a:lumOff val="35000"/>
                  </a:schemeClr>
                </a:solidFill>
                <a:latin typeface="Californian FB" panose="0207040306080B030204" pitchFamily="18" charset="0"/>
              </a:rPr>
              <a:t>Mostly downhill, some uphill: 21 km, 13 miles, 6 hours walking. Steady rain gave way to sun. A welcome stop in </a:t>
            </a:r>
            <a:r>
              <a:rPr lang="en-US" sz="2000" dirty="0" err="1" smtClean="0">
                <a:solidFill>
                  <a:schemeClr val="tx1">
                    <a:lumMod val="65000"/>
                    <a:lumOff val="35000"/>
                  </a:schemeClr>
                </a:solidFill>
                <a:latin typeface="Californian FB" panose="0207040306080B030204" pitchFamily="18" charset="0"/>
              </a:rPr>
              <a:t>Zuri</a:t>
            </a:r>
            <a:r>
              <a:rPr lang="en-US" sz="2000" dirty="0" err="1" smtClean="0">
                <a:solidFill>
                  <a:schemeClr val="tx1">
                    <a:lumMod val="65000"/>
                    <a:lumOff val="35000"/>
                  </a:schemeClr>
                </a:solidFill>
                <a:latin typeface="Californian FB" panose="0207040306080B030204" pitchFamily="18" charset="0"/>
                <a:cs typeface="Calibri" panose="020F0502020204030204" pitchFamily="34" charset="0"/>
              </a:rPr>
              <a:t>á</a:t>
            </a:r>
            <a:r>
              <a:rPr lang="en-US" sz="2000" dirty="0" err="1" smtClean="0">
                <a:solidFill>
                  <a:schemeClr val="tx1">
                    <a:lumMod val="65000"/>
                    <a:lumOff val="35000"/>
                  </a:schemeClr>
                </a:solidFill>
                <a:latin typeface="Californian FB" panose="0207040306080B030204" pitchFamily="18" charset="0"/>
              </a:rPr>
              <a:t>in</a:t>
            </a:r>
            <a:r>
              <a:rPr lang="en-US" sz="2000" dirty="0" smtClean="0">
                <a:solidFill>
                  <a:schemeClr val="tx1">
                    <a:lumMod val="65000"/>
                    <a:lumOff val="35000"/>
                  </a:schemeClr>
                </a:solidFill>
                <a:latin typeface="Californian FB" panose="0207040306080B030204" pitchFamily="18" charset="0"/>
              </a:rPr>
              <a:t> when rain let up.</a:t>
            </a:r>
            <a:endParaRPr lang="en-US" sz="2000" dirty="0">
              <a:solidFill>
                <a:schemeClr val="tx1">
                  <a:lumMod val="65000"/>
                  <a:lumOff val="35000"/>
                </a:schemeClr>
              </a:solidFill>
              <a:latin typeface="Californian FB" panose="0207040306080B030204" pitchFamily="18" charset="0"/>
            </a:endParaRPr>
          </a:p>
        </p:txBody>
      </p:sp>
      <p:sp>
        <p:nvSpPr>
          <p:cNvPr id="2" name="Title 1"/>
          <p:cNvSpPr>
            <a:spLocks noGrp="1"/>
          </p:cNvSpPr>
          <p:nvPr>
            <p:ph type="ctrTitle"/>
          </p:nvPr>
        </p:nvSpPr>
        <p:spPr>
          <a:xfrm>
            <a:off x="685800" y="1"/>
            <a:ext cx="7772400" cy="685799"/>
          </a:xfrm>
        </p:spPr>
        <p:txBody>
          <a:bodyPr/>
          <a:lstStyle/>
          <a:p>
            <a:r>
              <a:rPr lang="en-US" sz="3200" dirty="0" smtClean="0">
                <a:solidFill>
                  <a:schemeClr val="tx1">
                    <a:lumMod val="65000"/>
                    <a:lumOff val="35000"/>
                  </a:schemeClr>
                </a:solidFill>
                <a:effectLst/>
                <a:latin typeface="Californian FB" panose="0207040306080B030204" pitchFamily="18" charset="0"/>
              </a:rPr>
              <a:t>Day 4: </a:t>
            </a:r>
            <a:r>
              <a:rPr lang="en-US" sz="3200" dirty="0" err="1" smtClean="0">
                <a:solidFill>
                  <a:schemeClr val="tx1">
                    <a:lumMod val="65000"/>
                    <a:lumOff val="35000"/>
                  </a:schemeClr>
                </a:solidFill>
                <a:effectLst/>
                <a:latin typeface="Californian FB" panose="0207040306080B030204" pitchFamily="18" charset="0"/>
              </a:rPr>
              <a:t>Zubiri</a:t>
            </a:r>
            <a:r>
              <a:rPr lang="en-US" sz="3200" dirty="0" smtClean="0">
                <a:solidFill>
                  <a:schemeClr val="tx1">
                    <a:lumMod val="65000"/>
                    <a:lumOff val="35000"/>
                  </a:schemeClr>
                </a:solidFill>
                <a:effectLst/>
                <a:latin typeface="Californian FB" panose="0207040306080B030204" pitchFamily="18" charset="0"/>
              </a:rPr>
              <a:t> to Pamplona</a:t>
            </a:r>
            <a:endParaRPr lang="en-US" sz="3200" dirty="0">
              <a:solidFill>
                <a:schemeClr val="tx1">
                  <a:lumMod val="65000"/>
                  <a:lumOff val="35000"/>
                </a:schemeClr>
              </a:solidFill>
              <a:effectLst/>
              <a:latin typeface="Californian FB" panose="0207040306080B030204" pitchFamily="18" charset="0"/>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2786" y="6248400"/>
            <a:ext cx="4617608" cy="550434"/>
          </a:xfrm>
          <a:prstGeom prst="rect">
            <a:avLst/>
          </a:prstGeom>
        </p:spPr>
      </p:pic>
      <p:sp>
        <p:nvSpPr>
          <p:cNvPr id="13" name="4-Point Star 12"/>
          <p:cNvSpPr/>
          <p:nvPr/>
        </p:nvSpPr>
        <p:spPr>
          <a:xfrm>
            <a:off x="8469882" y="6373906"/>
            <a:ext cx="270706" cy="327905"/>
          </a:xfrm>
          <a:prstGeom prst="star4">
            <a:avLst/>
          </a:prstGeom>
          <a:solidFill>
            <a:srgbClr val="FFC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4343400" y="5486400"/>
            <a:ext cx="4422273" cy="910699"/>
          </a:xfrm>
          <a:prstGeom prst="rect">
            <a:avLst/>
          </a:prstGeom>
        </p:spPr>
        <p:txBody>
          <a:bodyPr vert="horz" lIns="91440" tIns="45720" rIns="91440" bIns="45720" rtlCol="0" anchor="ctr">
            <a:norm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r>
              <a:rPr lang="en-US" sz="2000" dirty="0" smtClean="0">
                <a:solidFill>
                  <a:schemeClr val="tx1">
                    <a:lumMod val="65000"/>
                    <a:lumOff val="35000"/>
                  </a:schemeClr>
                </a:solidFill>
                <a:latin typeface="Californian FB" panose="0207040306080B030204" pitchFamily="18" charset="0"/>
              </a:rPr>
              <a:t>Today provided time for reflection and contemplation. A beautiful walk.</a:t>
            </a:r>
            <a:endParaRPr lang="en-US" sz="2000" dirty="0">
              <a:solidFill>
                <a:schemeClr val="tx1">
                  <a:lumMod val="65000"/>
                  <a:lumOff val="35000"/>
                </a:schemeClr>
              </a:solidFill>
              <a:latin typeface="Californian FB" panose="0207040306080B030204" pitchFamily="18" charset="0"/>
            </a:endParaRPr>
          </a:p>
        </p:txBody>
      </p:sp>
      <p:pic>
        <p:nvPicPr>
          <p:cNvPr id="14" name="Picture 13"/>
          <p:cNvPicPr>
            <a:picLocks noChangeAspect="1"/>
          </p:cNvPicPr>
          <p:nvPr/>
        </p:nvPicPr>
        <p:blipFill>
          <a:blip r:embed="rId3"/>
          <a:stretch>
            <a:fillRect/>
          </a:stretch>
        </p:blipFill>
        <p:spPr>
          <a:xfrm>
            <a:off x="211642" y="5337701"/>
            <a:ext cx="702758" cy="97793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609600"/>
            <a:ext cx="4151145" cy="309894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3759056"/>
            <a:ext cx="4151144" cy="3098944"/>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9600" y="2017316"/>
            <a:ext cx="4320988" cy="3469084"/>
          </a:xfrm>
          <a:prstGeom prst="rect">
            <a:avLst/>
          </a:prstGeom>
        </p:spPr>
      </p:pic>
      <p:sp>
        <p:nvSpPr>
          <p:cNvPr id="16" name="Subtitle 2"/>
          <p:cNvSpPr txBox="1">
            <a:spLocks/>
          </p:cNvSpPr>
          <p:nvPr/>
        </p:nvSpPr>
        <p:spPr>
          <a:xfrm>
            <a:off x="6858000" y="6324600"/>
            <a:ext cx="1907673" cy="381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r>
              <a:rPr lang="en-US" sz="1600" b="1" dirty="0" smtClean="0">
                <a:solidFill>
                  <a:schemeClr val="tx1">
                    <a:lumMod val="65000"/>
                    <a:lumOff val="35000"/>
                  </a:schemeClr>
                </a:solidFill>
                <a:latin typeface="Californian FB" panose="0207040306080B030204" pitchFamily="18" charset="0"/>
              </a:rPr>
              <a:t>September 22</a:t>
            </a:r>
            <a:endParaRPr lang="en-US" sz="1600" b="1" dirty="0">
              <a:solidFill>
                <a:schemeClr val="tx1">
                  <a:lumMod val="65000"/>
                  <a:lumOff val="35000"/>
                </a:schemeClr>
              </a:solidFill>
              <a:latin typeface="Californian FB" panose="0207040306080B030204" pitchFamily="18" charset="0"/>
            </a:endParaRPr>
          </a:p>
        </p:txBody>
      </p:sp>
    </p:spTree>
    <p:extLst>
      <p:ext uri="{BB962C8B-B14F-4D97-AF65-F5344CB8AC3E}">
        <p14:creationId xmlns:p14="http://schemas.microsoft.com/office/powerpoint/2010/main" val="35038439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241029"/>
            <a:ext cx="4847696" cy="457200"/>
          </a:xfrm>
        </p:spPr>
        <p:txBody>
          <a:bodyPr anchor="ctr"/>
          <a:lstStyle/>
          <a:p>
            <a:r>
              <a:rPr lang="en-US" sz="2800" dirty="0" smtClean="0">
                <a:solidFill>
                  <a:schemeClr val="tx1">
                    <a:lumMod val="85000"/>
                    <a:lumOff val="15000"/>
                  </a:schemeClr>
                </a:solidFill>
                <a:effectLst/>
                <a:latin typeface="Californian FB" panose="0207040306080B030204" pitchFamily="18" charset="0"/>
              </a:rPr>
              <a:t>Saint James </a:t>
            </a:r>
            <a:r>
              <a:rPr lang="en-US" sz="2000" dirty="0" smtClean="0">
                <a:solidFill>
                  <a:schemeClr val="tx1">
                    <a:lumMod val="85000"/>
                    <a:lumOff val="15000"/>
                  </a:schemeClr>
                </a:solidFill>
                <a:effectLst/>
                <a:latin typeface="Californian FB" panose="0207040306080B030204" pitchFamily="18" charset="0"/>
              </a:rPr>
              <a:t>(Santiago in Spanish)</a:t>
            </a:r>
            <a:endParaRPr lang="en-US" sz="2000" dirty="0">
              <a:solidFill>
                <a:schemeClr val="tx1">
                  <a:lumMod val="85000"/>
                  <a:lumOff val="15000"/>
                </a:schemeClr>
              </a:solidFill>
              <a:effectLst/>
              <a:latin typeface="Californian FB" panose="0207040306080B030204" pitchFamily="18" charset="0"/>
            </a:endParaRPr>
          </a:p>
        </p:txBody>
      </p:sp>
      <p:sp>
        <p:nvSpPr>
          <p:cNvPr id="3" name="Subtitle 2"/>
          <p:cNvSpPr>
            <a:spLocks noGrp="1"/>
          </p:cNvSpPr>
          <p:nvPr>
            <p:ph type="subTitle" idx="1"/>
          </p:nvPr>
        </p:nvSpPr>
        <p:spPr>
          <a:xfrm>
            <a:off x="35859" y="989562"/>
            <a:ext cx="5914495" cy="2037143"/>
          </a:xfrm>
        </p:spPr>
        <p:txBody>
          <a:bodyPr>
            <a:normAutofit/>
          </a:bodyPr>
          <a:lstStyle/>
          <a:p>
            <a:pPr marL="342900" indent="-342900" algn="l" fontAlgn="base">
              <a:buFont typeface="Arial" panose="020B0604020202020204" pitchFamily="34" charset="0"/>
              <a:buChar char="•"/>
            </a:pPr>
            <a:r>
              <a:rPr lang="en-US" sz="2000" dirty="0">
                <a:solidFill>
                  <a:schemeClr val="tx1">
                    <a:lumMod val="85000"/>
                    <a:lumOff val="15000"/>
                  </a:schemeClr>
                </a:solidFill>
                <a:latin typeface="Californian FB" panose="0207040306080B030204" pitchFamily="18" charset="0"/>
              </a:rPr>
              <a:t>Sent to the Iberian Peninsula</a:t>
            </a:r>
          </a:p>
          <a:p>
            <a:pPr marL="342900" indent="-342900" algn="l" fontAlgn="base">
              <a:buFont typeface="Arial" panose="020B0604020202020204" pitchFamily="34" charset="0"/>
              <a:buChar char="•"/>
            </a:pPr>
            <a:r>
              <a:rPr lang="en-US" sz="2000" dirty="0">
                <a:solidFill>
                  <a:schemeClr val="tx1">
                    <a:lumMod val="85000"/>
                    <a:lumOff val="15000"/>
                  </a:schemeClr>
                </a:solidFill>
                <a:latin typeface="Californian FB" panose="0207040306080B030204" pitchFamily="18" charset="0"/>
              </a:rPr>
              <a:t>Beheaded on return to Judea</a:t>
            </a:r>
          </a:p>
          <a:p>
            <a:pPr marL="342900" indent="-342900" algn="l" fontAlgn="base">
              <a:buFont typeface="Arial" panose="020B0604020202020204" pitchFamily="34" charset="0"/>
              <a:buChar char="•"/>
            </a:pPr>
            <a:r>
              <a:rPr lang="en-US" sz="2000" dirty="0">
                <a:solidFill>
                  <a:schemeClr val="tx1">
                    <a:lumMod val="85000"/>
                    <a:lumOff val="15000"/>
                  </a:schemeClr>
                </a:solidFill>
                <a:latin typeface="Californian FB" panose="0207040306080B030204" pitchFamily="18" charset="0"/>
              </a:rPr>
              <a:t>Body returned to Iberian Peninsula</a:t>
            </a:r>
          </a:p>
          <a:p>
            <a:pPr marL="342900" indent="-342900" algn="l" fontAlgn="base">
              <a:buFont typeface="Arial" panose="020B0604020202020204" pitchFamily="34" charset="0"/>
              <a:buChar char="•"/>
            </a:pPr>
            <a:r>
              <a:rPr lang="en-US" sz="2000" dirty="0">
                <a:solidFill>
                  <a:schemeClr val="tx1">
                    <a:lumMod val="85000"/>
                    <a:lumOff val="15000"/>
                  </a:schemeClr>
                </a:solidFill>
                <a:latin typeface="Californian FB" panose="0207040306080B030204" pitchFamily="18" charset="0"/>
              </a:rPr>
              <a:t>Buried and </a:t>
            </a:r>
            <a:r>
              <a:rPr lang="en-US" sz="2000" dirty="0" smtClean="0">
                <a:solidFill>
                  <a:schemeClr val="tx1">
                    <a:lumMod val="85000"/>
                    <a:lumOff val="15000"/>
                  </a:schemeClr>
                </a:solidFill>
                <a:latin typeface="Californian FB" panose="0207040306080B030204" pitchFamily="18" charset="0"/>
              </a:rPr>
              <a:t>forgotten…rediscovered in the 9</a:t>
            </a:r>
            <a:r>
              <a:rPr lang="en-US" sz="2000" baseline="30000" dirty="0" smtClean="0">
                <a:solidFill>
                  <a:schemeClr val="tx1">
                    <a:lumMod val="85000"/>
                    <a:lumOff val="15000"/>
                  </a:schemeClr>
                </a:solidFill>
                <a:latin typeface="Californian FB" panose="0207040306080B030204" pitchFamily="18" charset="0"/>
              </a:rPr>
              <a:t>th</a:t>
            </a:r>
            <a:r>
              <a:rPr lang="en-US" sz="2000" dirty="0" smtClean="0">
                <a:solidFill>
                  <a:schemeClr val="tx1">
                    <a:lumMod val="85000"/>
                    <a:lumOff val="15000"/>
                  </a:schemeClr>
                </a:solidFill>
                <a:latin typeface="Californian FB" panose="0207040306080B030204" pitchFamily="18" charset="0"/>
              </a:rPr>
              <a:t> century</a:t>
            </a:r>
            <a:endParaRPr lang="en-US" sz="2000" dirty="0">
              <a:solidFill>
                <a:schemeClr val="tx1">
                  <a:lumMod val="85000"/>
                  <a:lumOff val="15000"/>
                </a:schemeClr>
              </a:solidFill>
              <a:latin typeface="Californian FB" panose="0207040306080B030204" pitchFamily="18" charset="0"/>
            </a:endParaRPr>
          </a:p>
        </p:txBody>
      </p:sp>
      <p:pic>
        <p:nvPicPr>
          <p:cNvPr id="11" name="Picture 10"/>
          <p:cNvPicPr>
            <a:picLocks noChangeAspect="1"/>
          </p:cNvPicPr>
          <p:nvPr/>
        </p:nvPicPr>
        <p:blipFill>
          <a:blip r:embed="rId2"/>
          <a:stretch>
            <a:fillRect/>
          </a:stretch>
        </p:blipFill>
        <p:spPr>
          <a:xfrm>
            <a:off x="2362200" y="5334000"/>
            <a:ext cx="905971" cy="1260718"/>
          </a:xfrm>
          <a:prstGeom prst="rect">
            <a:avLst/>
          </a:prstGeom>
        </p:spPr>
      </p:pic>
      <p:sp>
        <p:nvSpPr>
          <p:cNvPr id="12" name="Subtitle 2"/>
          <p:cNvSpPr txBox="1">
            <a:spLocks/>
          </p:cNvSpPr>
          <p:nvPr/>
        </p:nvSpPr>
        <p:spPr>
          <a:xfrm>
            <a:off x="40341" y="2819400"/>
            <a:ext cx="5808717" cy="237569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pPr marL="285750" indent="-285750" algn="l" fontAlgn="base">
              <a:buFont typeface="Arial" panose="020B0604020202020204" pitchFamily="34" charset="0"/>
              <a:buChar char="•"/>
            </a:pPr>
            <a:r>
              <a:rPr lang="en-US" sz="2000" dirty="0" smtClean="0">
                <a:solidFill>
                  <a:schemeClr val="tx1">
                    <a:lumMod val="85000"/>
                    <a:lumOff val="15000"/>
                  </a:schemeClr>
                </a:solidFill>
                <a:latin typeface="Californian FB" panose="0207040306080B030204" pitchFamily="18" charset="0"/>
              </a:rPr>
              <a:t>Small </a:t>
            </a:r>
            <a:r>
              <a:rPr lang="en-US" sz="2000" dirty="0">
                <a:solidFill>
                  <a:schemeClr val="tx1">
                    <a:lumMod val="85000"/>
                    <a:lumOff val="15000"/>
                  </a:schemeClr>
                </a:solidFill>
                <a:latin typeface="Californian FB" panose="0207040306080B030204" pitchFamily="18" charset="0"/>
              </a:rPr>
              <a:t>chapel </a:t>
            </a:r>
            <a:r>
              <a:rPr lang="en-US" sz="2000" dirty="0" smtClean="0">
                <a:solidFill>
                  <a:schemeClr val="tx1">
                    <a:lumMod val="85000"/>
                    <a:lumOff val="15000"/>
                  </a:schemeClr>
                </a:solidFill>
                <a:latin typeface="Californian FB" panose="0207040306080B030204" pitchFamily="18" charset="0"/>
              </a:rPr>
              <a:t>built, called </a:t>
            </a:r>
            <a:r>
              <a:rPr lang="en-US" sz="2000" i="1" dirty="0">
                <a:solidFill>
                  <a:schemeClr val="tx1">
                    <a:lumMod val="85000"/>
                    <a:lumOff val="15000"/>
                  </a:schemeClr>
                </a:solidFill>
                <a:latin typeface="Californian FB" panose="0207040306080B030204" pitchFamily="18" charset="0"/>
              </a:rPr>
              <a:t>Campus </a:t>
            </a:r>
            <a:r>
              <a:rPr lang="en-US" sz="2000" i="1" dirty="0" err="1" smtClean="0">
                <a:solidFill>
                  <a:schemeClr val="tx1">
                    <a:lumMod val="85000"/>
                    <a:lumOff val="15000"/>
                  </a:schemeClr>
                </a:solidFill>
                <a:latin typeface="Californian FB" panose="0207040306080B030204" pitchFamily="18" charset="0"/>
              </a:rPr>
              <a:t>Stellae</a:t>
            </a:r>
            <a:r>
              <a:rPr lang="en-US" sz="2000" i="1" dirty="0" smtClean="0">
                <a:solidFill>
                  <a:schemeClr val="tx1">
                    <a:lumMod val="85000"/>
                    <a:lumOff val="15000"/>
                  </a:schemeClr>
                </a:solidFill>
                <a:latin typeface="Californian FB" panose="0207040306080B030204" pitchFamily="18" charset="0"/>
              </a:rPr>
              <a:t>: </a:t>
            </a:r>
            <a:r>
              <a:rPr lang="en-US" sz="2000" dirty="0">
                <a:solidFill>
                  <a:schemeClr val="tx1">
                    <a:lumMod val="85000"/>
                    <a:lumOff val="15000"/>
                  </a:schemeClr>
                </a:solidFill>
                <a:latin typeface="Californian FB" panose="0207040306080B030204" pitchFamily="18" charset="0"/>
              </a:rPr>
              <a:t> ‘field of the </a:t>
            </a:r>
            <a:r>
              <a:rPr lang="en-US" sz="2000" dirty="0" smtClean="0">
                <a:solidFill>
                  <a:schemeClr val="tx1">
                    <a:lumMod val="85000"/>
                    <a:lumOff val="15000"/>
                  </a:schemeClr>
                </a:solidFill>
                <a:latin typeface="Californian FB" panose="0207040306080B030204" pitchFamily="18" charset="0"/>
              </a:rPr>
              <a:t>star’. Compostela </a:t>
            </a:r>
            <a:r>
              <a:rPr lang="en-US" sz="2000" dirty="0">
                <a:solidFill>
                  <a:schemeClr val="tx1">
                    <a:lumMod val="85000"/>
                    <a:lumOff val="15000"/>
                  </a:schemeClr>
                </a:solidFill>
                <a:latin typeface="Californian FB" panose="0207040306080B030204" pitchFamily="18" charset="0"/>
              </a:rPr>
              <a:t>then </a:t>
            </a:r>
            <a:r>
              <a:rPr lang="en-US" sz="2000" dirty="0" smtClean="0">
                <a:solidFill>
                  <a:schemeClr val="tx1">
                    <a:lumMod val="85000"/>
                    <a:lumOff val="15000"/>
                  </a:schemeClr>
                </a:solidFill>
                <a:latin typeface="Californian FB" panose="0207040306080B030204" pitchFamily="18" charset="0"/>
              </a:rPr>
              <a:t>became Santiago </a:t>
            </a:r>
            <a:r>
              <a:rPr lang="en-US" sz="2000" dirty="0">
                <a:solidFill>
                  <a:schemeClr val="tx1">
                    <a:lumMod val="85000"/>
                    <a:lumOff val="15000"/>
                  </a:schemeClr>
                </a:solidFill>
                <a:latin typeface="Californian FB" panose="0207040306080B030204" pitchFamily="18" charset="0"/>
              </a:rPr>
              <a:t>de Compostela, </a:t>
            </a:r>
            <a:r>
              <a:rPr lang="en-US" sz="2000" dirty="0" smtClean="0">
                <a:solidFill>
                  <a:schemeClr val="tx1">
                    <a:lumMod val="85000"/>
                    <a:lumOff val="15000"/>
                  </a:schemeClr>
                </a:solidFill>
                <a:latin typeface="Californian FB" panose="0207040306080B030204" pitchFamily="18" charset="0"/>
              </a:rPr>
              <a:t>or  </a:t>
            </a:r>
            <a:r>
              <a:rPr lang="en-US" sz="2000" dirty="0">
                <a:solidFill>
                  <a:schemeClr val="tx1">
                    <a:lumMod val="85000"/>
                    <a:lumOff val="15000"/>
                  </a:schemeClr>
                </a:solidFill>
                <a:latin typeface="Californian FB" panose="0207040306080B030204" pitchFamily="18" charset="0"/>
              </a:rPr>
              <a:t>Saint James of the Field of Stars.</a:t>
            </a:r>
          </a:p>
          <a:p>
            <a:pPr marL="285750" indent="-285750" algn="l" fontAlgn="base">
              <a:buFont typeface="Arial" panose="020B0604020202020204" pitchFamily="34" charset="0"/>
              <a:buChar char="•"/>
            </a:pPr>
            <a:r>
              <a:rPr lang="en-US" sz="2000" dirty="0" smtClean="0">
                <a:solidFill>
                  <a:schemeClr val="tx1">
                    <a:lumMod val="85000"/>
                    <a:lumOff val="15000"/>
                  </a:schemeClr>
                </a:solidFill>
                <a:latin typeface="Californian FB" panose="0207040306080B030204" pitchFamily="18" charset="0"/>
              </a:rPr>
              <a:t>Cathedral of Santiago de Compostela built in 1211</a:t>
            </a:r>
            <a:endParaRPr lang="en-US" sz="2000" dirty="0">
              <a:solidFill>
                <a:schemeClr val="tx1">
                  <a:lumMod val="85000"/>
                  <a:lumOff val="15000"/>
                </a:schemeClr>
              </a:solidFill>
              <a:latin typeface="Californian FB" panose="0207040306080B030204" pitchFamily="18" charset="0"/>
            </a:endParaRPr>
          </a:p>
          <a:p>
            <a:pPr marL="285750" indent="-285750" algn="l" fontAlgn="base">
              <a:buFont typeface="Arial" panose="020B0604020202020204" pitchFamily="34" charset="0"/>
              <a:buChar char="•"/>
            </a:pPr>
            <a:r>
              <a:rPr lang="en-US" sz="2000" dirty="0" smtClean="0">
                <a:solidFill>
                  <a:schemeClr val="tx1">
                    <a:lumMod val="85000"/>
                    <a:lumOff val="15000"/>
                  </a:schemeClr>
                </a:solidFill>
                <a:latin typeface="Californian FB" panose="0207040306080B030204" pitchFamily="18" charset="0"/>
              </a:rPr>
              <a:t>The </a:t>
            </a:r>
            <a:r>
              <a:rPr lang="en-US" sz="2000" dirty="0">
                <a:solidFill>
                  <a:schemeClr val="tx1">
                    <a:lumMod val="85000"/>
                    <a:lumOff val="15000"/>
                  </a:schemeClr>
                </a:solidFill>
                <a:latin typeface="Californian FB" panose="0207040306080B030204" pitchFamily="18" charset="0"/>
              </a:rPr>
              <a:t>tomb of St James sits behind the Cathedral </a:t>
            </a:r>
            <a:r>
              <a:rPr lang="en-US" sz="2000" dirty="0" smtClean="0">
                <a:solidFill>
                  <a:schemeClr val="tx1">
                    <a:lumMod val="85000"/>
                    <a:lumOff val="15000"/>
                  </a:schemeClr>
                </a:solidFill>
                <a:latin typeface="Californian FB" panose="0207040306080B030204" pitchFamily="18" charset="0"/>
              </a:rPr>
              <a:t>Altar </a:t>
            </a:r>
            <a:r>
              <a:rPr lang="en-US" sz="2000" dirty="0">
                <a:solidFill>
                  <a:schemeClr val="tx1">
                    <a:lumMod val="85000"/>
                    <a:lumOff val="15000"/>
                  </a:schemeClr>
                </a:solidFill>
                <a:latin typeface="Californian FB" panose="0207040306080B030204" pitchFamily="18" charset="0"/>
              </a:rPr>
              <a:t>and can be </a:t>
            </a:r>
            <a:r>
              <a:rPr lang="en-US" sz="2000" dirty="0" smtClean="0">
                <a:solidFill>
                  <a:schemeClr val="tx1">
                    <a:lumMod val="85000"/>
                    <a:lumOff val="15000"/>
                  </a:schemeClr>
                </a:solidFill>
                <a:latin typeface="Californian FB" panose="0207040306080B030204" pitchFamily="18" charset="0"/>
              </a:rPr>
              <a:t>viewed</a:t>
            </a:r>
            <a:endParaRPr lang="en-US" sz="2000" dirty="0">
              <a:solidFill>
                <a:schemeClr val="tx1">
                  <a:lumMod val="85000"/>
                  <a:lumOff val="15000"/>
                </a:schemeClr>
              </a:solidFill>
              <a:latin typeface="Californian FB" panose="0207040306080B0302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9427" y="228600"/>
            <a:ext cx="3248373" cy="6477000"/>
          </a:xfrm>
          <a:prstGeom prst="rect">
            <a:avLst/>
          </a:prstGeom>
        </p:spPr>
      </p:pic>
    </p:spTree>
    <p:extLst>
      <p:ext uri="{BB962C8B-B14F-4D97-AF65-F5344CB8AC3E}">
        <p14:creationId xmlns:p14="http://schemas.microsoft.com/office/powerpoint/2010/main" val="10044129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4011706" y="3276600"/>
            <a:ext cx="1246094" cy="338448"/>
          </a:xfrm>
        </p:spPr>
        <p:txBody>
          <a:bodyPr>
            <a:normAutofit/>
          </a:bodyPr>
          <a:lstStyle/>
          <a:p>
            <a:r>
              <a:rPr lang="en-US" sz="1400" dirty="0" smtClean="0">
                <a:solidFill>
                  <a:schemeClr val="tx1">
                    <a:lumMod val="65000"/>
                    <a:lumOff val="35000"/>
                  </a:schemeClr>
                </a:solidFill>
                <a:latin typeface="Californian FB" panose="0207040306080B030204" pitchFamily="18" charset="0"/>
              </a:rPr>
              <a:t>Day 4</a:t>
            </a:r>
            <a:endParaRPr lang="en-US" sz="1400" dirty="0">
              <a:solidFill>
                <a:schemeClr val="tx1">
                  <a:lumMod val="65000"/>
                  <a:lumOff val="35000"/>
                </a:schemeClr>
              </a:solidFill>
              <a:latin typeface="Californian FB" panose="0207040306080B0302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4753" y="3450306"/>
            <a:ext cx="4464424" cy="334831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2" y="3466727"/>
            <a:ext cx="4414744" cy="3326387"/>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4689" y="0"/>
            <a:ext cx="2496911" cy="3429000"/>
          </a:xfrm>
          <a:prstGeom prst="rect">
            <a:avLst/>
          </a:prstGeom>
        </p:spPr>
      </p:pic>
      <p:pic>
        <p:nvPicPr>
          <p:cNvPr id="11" name="Picture 10"/>
          <p:cNvPicPr>
            <a:picLocks noChangeAspect="1"/>
          </p:cNvPicPr>
          <p:nvPr/>
        </p:nvPicPr>
        <p:blipFill>
          <a:blip r:embed="rId5"/>
          <a:stretch>
            <a:fillRect/>
          </a:stretch>
        </p:blipFill>
        <p:spPr>
          <a:xfrm>
            <a:off x="76200" y="0"/>
            <a:ext cx="2520925" cy="3429000"/>
          </a:xfrm>
          <a:prstGeom prst="rect">
            <a:avLst/>
          </a:prstGeom>
        </p:spPr>
      </p:pic>
      <p:pic>
        <p:nvPicPr>
          <p:cNvPr id="13" name="Picture 12"/>
          <p:cNvPicPr>
            <a:picLocks noChangeAspect="1"/>
          </p:cNvPicPr>
          <p:nvPr/>
        </p:nvPicPr>
        <p:blipFill>
          <a:blip r:embed="rId6"/>
          <a:stretch>
            <a:fillRect/>
          </a:stretch>
        </p:blipFill>
        <p:spPr>
          <a:xfrm>
            <a:off x="4191000" y="1"/>
            <a:ext cx="2165959" cy="342900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78642" y="304800"/>
            <a:ext cx="1007558" cy="1088162"/>
          </a:xfrm>
          <a:prstGeom prst="rect">
            <a:avLst/>
          </a:prstGeom>
        </p:spPr>
      </p:pic>
      <p:pic>
        <p:nvPicPr>
          <p:cNvPr id="15" name="Picture 14"/>
          <p:cNvPicPr>
            <a:picLocks noChangeAspect="1"/>
          </p:cNvPicPr>
          <p:nvPr/>
        </p:nvPicPr>
        <p:blipFill>
          <a:blip r:embed="rId8"/>
          <a:stretch>
            <a:fillRect/>
          </a:stretch>
        </p:blipFill>
        <p:spPr>
          <a:xfrm>
            <a:off x="2949388" y="1791220"/>
            <a:ext cx="905971" cy="1260718"/>
          </a:xfrm>
          <a:prstGeom prst="rect">
            <a:avLst/>
          </a:prstGeom>
        </p:spPr>
      </p:pic>
    </p:spTree>
    <p:extLst>
      <p:ext uri="{BB962C8B-B14F-4D97-AF65-F5344CB8AC3E}">
        <p14:creationId xmlns:p14="http://schemas.microsoft.com/office/powerpoint/2010/main" val="37274240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76" y="73953"/>
            <a:ext cx="4481283" cy="3337622"/>
          </a:xfrm>
          <a:prstGeom prst="rect">
            <a:avLst/>
          </a:prstGeom>
        </p:spPr>
      </p:pic>
      <p:pic>
        <p:nvPicPr>
          <p:cNvPr id="3" name="Picture 2"/>
          <p:cNvPicPr>
            <a:picLocks noChangeAspect="1"/>
          </p:cNvPicPr>
          <p:nvPr/>
        </p:nvPicPr>
        <p:blipFill>
          <a:blip r:embed="rId3"/>
          <a:stretch>
            <a:fillRect/>
          </a:stretch>
        </p:blipFill>
        <p:spPr>
          <a:xfrm>
            <a:off x="4602221" y="87076"/>
            <a:ext cx="4389379" cy="3324500"/>
          </a:xfrm>
          <a:prstGeom prst="rect">
            <a:avLst/>
          </a:prstGeom>
        </p:spPr>
      </p:pic>
      <p:pic>
        <p:nvPicPr>
          <p:cNvPr id="4" name="Picture 3"/>
          <p:cNvPicPr>
            <a:picLocks noChangeAspect="1"/>
          </p:cNvPicPr>
          <p:nvPr/>
        </p:nvPicPr>
        <p:blipFill>
          <a:blip r:embed="rId4"/>
          <a:stretch>
            <a:fillRect/>
          </a:stretch>
        </p:blipFill>
        <p:spPr>
          <a:xfrm>
            <a:off x="89508" y="3505200"/>
            <a:ext cx="4330092" cy="327682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7287" y="3523150"/>
            <a:ext cx="4356868" cy="3267651"/>
          </a:xfrm>
          <a:prstGeom prst="rect">
            <a:avLst/>
          </a:prstGeom>
        </p:spPr>
      </p:pic>
    </p:spTree>
    <p:extLst>
      <p:ext uri="{BB962C8B-B14F-4D97-AF65-F5344CB8AC3E}">
        <p14:creationId xmlns:p14="http://schemas.microsoft.com/office/powerpoint/2010/main" val="27927188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60294"/>
            <a:ext cx="9067800" cy="1136262"/>
          </a:xfrm>
        </p:spPr>
        <p:txBody>
          <a:bodyPr>
            <a:noAutofit/>
          </a:bodyPr>
          <a:lstStyle/>
          <a:p>
            <a:r>
              <a:rPr lang="en-US" sz="2000" dirty="0" smtClean="0">
                <a:solidFill>
                  <a:schemeClr val="tx1">
                    <a:lumMod val="65000"/>
                    <a:lumOff val="35000"/>
                  </a:schemeClr>
                </a:solidFill>
                <a:latin typeface="Californian FB" panose="0207040306080B030204" pitchFamily="18" charset="0"/>
              </a:rPr>
              <a:t>Flat, steep uphill, steep downhill, flat: 23.8 kilometers, 14.8 miles, 7+ hours walking</a:t>
            </a:r>
          </a:p>
          <a:p>
            <a:r>
              <a:rPr lang="en-US" sz="2000" dirty="0" smtClean="0">
                <a:solidFill>
                  <a:schemeClr val="tx1">
                    <a:lumMod val="65000"/>
                    <a:lumOff val="35000"/>
                  </a:schemeClr>
                </a:solidFill>
                <a:latin typeface="Californian FB" panose="0207040306080B030204" pitchFamily="18" charset="0"/>
              </a:rPr>
              <a:t>Exit Pamplona, old village </a:t>
            </a:r>
            <a:r>
              <a:rPr lang="en-US" sz="2000" dirty="0">
                <a:solidFill>
                  <a:schemeClr val="tx1">
                    <a:lumMod val="65000"/>
                    <a:lumOff val="35000"/>
                  </a:schemeClr>
                </a:solidFill>
                <a:latin typeface="Californian FB" panose="0207040306080B030204" pitchFamily="18" charset="0"/>
              </a:rPr>
              <a:t>stop at Zariquiegui. </a:t>
            </a:r>
            <a:r>
              <a:rPr lang="en-US" sz="2000" dirty="0" smtClean="0">
                <a:solidFill>
                  <a:schemeClr val="tx1">
                    <a:lumMod val="65000"/>
                    <a:lumOff val="35000"/>
                  </a:schemeClr>
                </a:solidFill>
                <a:latin typeface="Californian FB" panose="0207040306080B030204" pitchFamily="18" charset="0"/>
              </a:rPr>
              <a:t>Rocky farmland, uphill to Alto del </a:t>
            </a:r>
            <a:r>
              <a:rPr lang="en-US" sz="2000" dirty="0" err="1" smtClean="0">
                <a:solidFill>
                  <a:schemeClr val="tx1">
                    <a:lumMod val="65000"/>
                    <a:lumOff val="35000"/>
                  </a:schemeClr>
                </a:solidFill>
                <a:latin typeface="Californian FB" panose="0207040306080B030204" pitchFamily="18" charset="0"/>
              </a:rPr>
              <a:t>Perdon</a:t>
            </a:r>
            <a:r>
              <a:rPr lang="en-US" sz="2000" dirty="0" smtClean="0">
                <a:solidFill>
                  <a:schemeClr val="tx1">
                    <a:lumMod val="65000"/>
                    <a:lumOff val="35000"/>
                  </a:schemeClr>
                </a:solidFill>
                <a:latin typeface="Californian FB" panose="0207040306080B030204" pitchFamily="18" charset="0"/>
              </a:rPr>
              <a:t> (Height of Forgiveness). </a:t>
            </a:r>
            <a:r>
              <a:rPr lang="en-US" sz="2000" dirty="0">
                <a:solidFill>
                  <a:schemeClr val="tx1">
                    <a:lumMod val="65000"/>
                    <a:lumOff val="35000"/>
                  </a:schemeClr>
                </a:solidFill>
                <a:latin typeface="Californian FB" panose="0207040306080B030204" pitchFamily="18" charset="0"/>
              </a:rPr>
              <a:t>V</a:t>
            </a:r>
            <a:r>
              <a:rPr lang="en-US" sz="2000" dirty="0" smtClean="0">
                <a:solidFill>
                  <a:schemeClr val="tx1">
                    <a:lumMod val="65000"/>
                    <a:lumOff val="35000"/>
                  </a:schemeClr>
                </a:solidFill>
                <a:latin typeface="Californian FB" panose="0207040306080B030204" pitchFamily="18" charset="0"/>
              </a:rPr>
              <a:t>ery rocky descent. I was joined by a good friend</a:t>
            </a:r>
            <a:endParaRPr lang="en-US" sz="2000" dirty="0">
              <a:solidFill>
                <a:schemeClr val="tx1">
                  <a:lumMod val="65000"/>
                  <a:lumOff val="35000"/>
                </a:schemeClr>
              </a:solidFill>
              <a:latin typeface="Californian FB" panose="0207040306080B030204" pitchFamily="18" charset="0"/>
            </a:endParaRPr>
          </a:p>
        </p:txBody>
      </p:sp>
      <p:sp>
        <p:nvSpPr>
          <p:cNvPr id="2" name="Title 1"/>
          <p:cNvSpPr>
            <a:spLocks noGrp="1"/>
          </p:cNvSpPr>
          <p:nvPr>
            <p:ph type="ctrTitle"/>
          </p:nvPr>
        </p:nvSpPr>
        <p:spPr>
          <a:xfrm>
            <a:off x="685800" y="1"/>
            <a:ext cx="7772400" cy="685799"/>
          </a:xfrm>
        </p:spPr>
        <p:txBody>
          <a:bodyPr/>
          <a:lstStyle/>
          <a:p>
            <a:r>
              <a:rPr lang="en-US" sz="3200" dirty="0" smtClean="0">
                <a:solidFill>
                  <a:schemeClr val="tx1">
                    <a:lumMod val="65000"/>
                    <a:lumOff val="35000"/>
                  </a:schemeClr>
                </a:solidFill>
                <a:effectLst/>
                <a:latin typeface="Californian FB" panose="0207040306080B030204" pitchFamily="18" charset="0"/>
              </a:rPr>
              <a:t>Day 5: Pamplona to Puente la Reina</a:t>
            </a:r>
            <a:endParaRPr lang="en-US" sz="3200" dirty="0">
              <a:solidFill>
                <a:schemeClr val="tx1">
                  <a:lumMod val="65000"/>
                  <a:lumOff val="35000"/>
                </a:schemeClr>
              </a:solidFill>
              <a:effectLst/>
              <a:latin typeface="Californian FB" panose="0207040306080B030204" pitchFamily="18" charset="0"/>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6248400"/>
            <a:ext cx="5551394" cy="550434"/>
          </a:xfrm>
          <a:prstGeom prst="rect">
            <a:avLst/>
          </a:prstGeom>
        </p:spPr>
      </p:pic>
      <p:sp>
        <p:nvSpPr>
          <p:cNvPr id="13" name="4-Point Star 12"/>
          <p:cNvSpPr/>
          <p:nvPr/>
        </p:nvSpPr>
        <p:spPr>
          <a:xfrm>
            <a:off x="8534400" y="6400800"/>
            <a:ext cx="270706" cy="327905"/>
          </a:xfrm>
          <a:prstGeom prst="star4">
            <a:avLst/>
          </a:prstGeom>
          <a:solidFill>
            <a:srgbClr val="FFC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3191435" y="5063881"/>
            <a:ext cx="5876365" cy="1184519"/>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r>
              <a:rPr lang="en-US" sz="2000" dirty="0" smtClean="0">
                <a:solidFill>
                  <a:schemeClr val="tx1">
                    <a:lumMod val="65000"/>
                    <a:lumOff val="35000"/>
                  </a:schemeClr>
                </a:solidFill>
                <a:latin typeface="Californian FB" panose="0207040306080B030204" pitchFamily="18" charset="0"/>
              </a:rPr>
              <a:t>Walked out of Pamplona through freshly plowed fields. Alto de </a:t>
            </a:r>
            <a:r>
              <a:rPr lang="en-US" sz="2000" dirty="0" err="1" smtClean="0">
                <a:solidFill>
                  <a:schemeClr val="tx1">
                    <a:lumMod val="65000"/>
                    <a:lumOff val="35000"/>
                  </a:schemeClr>
                </a:solidFill>
                <a:latin typeface="Californian FB" panose="0207040306080B030204" pitchFamily="18" charset="0"/>
              </a:rPr>
              <a:t>Perdon</a:t>
            </a:r>
            <a:r>
              <a:rPr lang="en-US" sz="2000" dirty="0" smtClean="0">
                <a:solidFill>
                  <a:schemeClr val="tx1">
                    <a:lumMod val="65000"/>
                    <a:lumOff val="35000"/>
                  </a:schemeClr>
                </a:solidFill>
                <a:latin typeface="Californian FB" panose="0207040306080B030204" pitchFamily="18" charset="0"/>
              </a:rPr>
              <a:t> has iconic iron sculptures of </a:t>
            </a:r>
            <a:r>
              <a:rPr lang="en-US" sz="2000" dirty="0" err="1" smtClean="0">
                <a:solidFill>
                  <a:schemeClr val="tx1">
                    <a:lumMod val="65000"/>
                    <a:lumOff val="35000"/>
                  </a:schemeClr>
                </a:solidFill>
                <a:latin typeface="Californian FB" panose="0207040306080B030204" pitchFamily="18" charset="0"/>
              </a:rPr>
              <a:t>Perigrinos</a:t>
            </a:r>
            <a:r>
              <a:rPr lang="en-US" sz="2000" dirty="0" smtClean="0">
                <a:solidFill>
                  <a:schemeClr val="tx1">
                    <a:lumMod val="65000"/>
                    <a:lumOff val="35000"/>
                  </a:schemeClr>
                </a:solidFill>
                <a:latin typeface="Californian FB" panose="0207040306080B030204" pitchFamily="18" charset="0"/>
              </a:rPr>
              <a:t> as you pass over the top.  </a:t>
            </a:r>
            <a:endParaRPr lang="en-US" sz="2000" dirty="0">
              <a:solidFill>
                <a:schemeClr val="tx1">
                  <a:lumMod val="65000"/>
                  <a:lumOff val="35000"/>
                </a:schemeClr>
              </a:solidFill>
              <a:latin typeface="Californian FB" panose="0207040306080B0302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199" y="1600200"/>
            <a:ext cx="2417753" cy="3200399"/>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600200"/>
            <a:ext cx="4782860" cy="3191435"/>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8515" y="1932944"/>
            <a:ext cx="1007558" cy="1088162"/>
          </a:xfrm>
          <a:prstGeom prst="rect">
            <a:avLst/>
          </a:prstGeom>
        </p:spPr>
      </p:pic>
      <p:pic>
        <p:nvPicPr>
          <p:cNvPr id="15" name="Picture 14"/>
          <p:cNvPicPr>
            <a:picLocks noChangeAspect="1"/>
          </p:cNvPicPr>
          <p:nvPr/>
        </p:nvPicPr>
        <p:blipFill>
          <a:blip r:embed="rId6"/>
          <a:stretch>
            <a:fillRect/>
          </a:stretch>
        </p:blipFill>
        <p:spPr>
          <a:xfrm>
            <a:off x="5342429" y="3505200"/>
            <a:ext cx="905971" cy="1260718"/>
          </a:xfrm>
          <a:prstGeom prst="rect">
            <a:avLst/>
          </a:prstGeom>
        </p:spPr>
      </p:pic>
      <p:pic>
        <p:nvPicPr>
          <p:cNvPr id="16" name="Picture 15"/>
          <p:cNvPicPr>
            <a:picLocks noChangeAspect="1"/>
          </p:cNvPicPr>
          <p:nvPr/>
        </p:nvPicPr>
        <p:blipFill>
          <a:blip r:embed="rId7"/>
          <a:stretch>
            <a:fillRect/>
          </a:stretch>
        </p:blipFill>
        <p:spPr>
          <a:xfrm>
            <a:off x="163605" y="4827494"/>
            <a:ext cx="3027830" cy="1977045"/>
          </a:xfrm>
          <a:prstGeom prst="rect">
            <a:avLst/>
          </a:prstGeom>
        </p:spPr>
      </p:pic>
      <p:sp>
        <p:nvSpPr>
          <p:cNvPr id="17" name="Subtitle 2"/>
          <p:cNvSpPr txBox="1">
            <a:spLocks/>
          </p:cNvSpPr>
          <p:nvPr/>
        </p:nvSpPr>
        <p:spPr>
          <a:xfrm>
            <a:off x="6934200" y="6324600"/>
            <a:ext cx="1907673" cy="381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r>
              <a:rPr lang="en-US" sz="1600" b="1" dirty="0" smtClean="0">
                <a:solidFill>
                  <a:schemeClr val="tx1">
                    <a:lumMod val="65000"/>
                    <a:lumOff val="35000"/>
                  </a:schemeClr>
                </a:solidFill>
                <a:latin typeface="Californian FB" panose="0207040306080B030204" pitchFamily="18" charset="0"/>
              </a:rPr>
              <a:t>September 24</a:t>
            </a:r>
            <a:endParaRPr lang="en-US" sz="1600" b="1" dirty="0">
              <a:solidFill>
                <a:schemeClr val="tx1">
                  <a:lumMod val="65000"/>
                  <a:lumOff val="35000"/>
                </a:schemeClr>
              </a:solidFill>
              <a:latin typeface="Californian FB" panose="0207040306080B030204" pitchFamily="18" charset="0"/>
            </a:endParaRPr>
          </a:p>
        </p:txBody>
      </p:sp>
    </p:spTree>
    <p:extLst>
      <p:ext uri="{BB962C8B-B14F-4D97-AF65-F5344CB8AC3E}">
        <p14:creationId xmlns:p14="http://schemas.microsoft.com/office/powerpoint/2010/main" val="1904703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93" y="0"/>
            <a:ext cx="2202989" cy="325545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4270" y="0"/>
            <a:ext cx="2456330" cy="325545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99" y="3356442"/>
            <a:ext cx="4883247" cy="3653958"/>
          </a:xfrm>
          <a:prstGeom prst="rect">
            <a:avLst/>
          </a:prstGeom>
        </p:spPr>
      </p:pic>
      <p:sp>
        <p:nvSpPr>
          <p:cNvPr id="9" name="Subtitle 6"/>
          <p:cNvSpPr>
            <a:spLocks noGrp="1"/>
          </p:cNvSpPr>
          <p:nvPr>
            <p:ph type="subTitle" idx="1"/>
          </p:nvPr>
        </p:nvSpPr>
        <p:spPr>
          <a:xfrm>
            <a:off x="89647" y="2667000"/>
            <a:ext cx="2057400" cy="533400"/>
          </a:xfrm>
          <a:solidFill>
            <a:schemeClr val="bg1">
              <a:alpha val="62000"/>
            </a:schemeClr>
          </a:solidFill>
        </p:spPr>
        <p:txBody>
          <a:bodyPr>
            <a:normAutofit lnSpcReduction="10000"/>
          </a:bodyPr>
          <a:lstStyle/>
          <a:p>
            <a:r>
              <a:rPr lang="en-US" sz="1400" dirty="0" smtClean="0">
                <a:solidFill>
                  <a:schemeClr val="tx1">
                    <a:lumMod val="75000"/>
                    <a:lumOff val="25000"/>
                  </a:schemeClr>
                </a:solidFill>
                <a:latin typeface="Californian FB" panose="0207040306080B030204" pitchFamily="18" charset="0"/>
              </a:rPr>
              <a:t>Sorry </a:t>
            </a:r>
            <a:r>
              <a:rPr lang="en-US" sz="1400" dirty="0" err="1" smtClean="0">
                <a:solidFill>
                  <a:schemeClr val="tx1">
                    <a:lumMod val="75000"/>
                    <a:lumOff val="25000"/>
                  </a:schemeClr>
                </a:solidFill>
                <a:latin typeface="Californian FB" panose="0207040306080B030204" pitchFamily="18" charset="0"/>
              </a:rPr>
              <a:t>Frans</a:t>
            </a:r>
            <a:r>
              <a:rPr lang="en-US" sz="1400" dirty="0" smtClean="0">
                <a:solidFill>
                  <a:schemeClr val="tx1">
                    <a:lumMod val="75000"/>
                    <a:lumOff val="25000"/>
                  </a:schemeClr>
                </a:solidFill>
                <a:latin typeface="Californian FB" panose="0207040306080B030204" pitchFamily="18" charset="0"/>
              </a:rPr>
              <a:t> from Belgium</a:t>
            </a:r>
          </a:p>
          <a:p>
            <a:r>
              <a:rPr lang="en-US" sz="1400" dirty="0" err="1" smtClean="0">
                <a:solidFill>
                  <a:schemeClr val="tx1">
                    <a:lumMod val="75000"/>
                    <a:lumOff val="25000"/>
                  </a:schemeClr>
                </a:solidFill>
                <a:latin typeface="Californian FB" panose="0207040306080B030204" pitchFamily="18" charset="0"/>
              </a:rPr>
              <a:t>Buen</a:t>
            </a:r>
            <a:r>
              <a:rPr lang="en-US" sz="1400" dirty="0" smtClean="0">
                <a:solidFill>
                  <a:schemeClr val="tx1">
                    <a:lumMod val="75000"/>
                    <a:lumOff val="25000"/>
                  </a:schemeClr>
                </a:solidFill>
                <a:latin typeface="Californian FB" panose="0207040306080B030204" pitchFamily="18" charset="0"/>
              </a:rPr>
              <a:t> Camino</a:t>
            </a:r>
            <a:endParaRPr lang="en-US" sz="1400" dirty="0">
              <a:solidFill>
                <a:schemeClr val="tx1">
                  <a:lumMod val="75000"/>
                  <a:lumOff val="25000"/>
                </a:schemeClr>
              </a:solidFill>
              <a:latin typeface="Californian FB" panose="0207040306080B030204" pitchFamily="18"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200" y="1"/>
            <a:ext cx="2514600" cy="3335154"/>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41988" y="3356442"/>
            <a:ext cx="3197212" cy="3653958"/>
          </a:xfrm>
          <a:prstGeom prst="rect">
            <a:avLst/>
          </a:prstGeom>
        </p:spPr>
      </p:pic>
    </p:spTree>
    <p:extLst>
      <p:ext uri="{BB962C8B-B14F-4D97-AF65-F5344CB8AC3E}">
        <p14:creationId xmlns:p14="http://schemas.microsoft.com/office/powerpoint/2010/main" val="17279615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1924" y="0"/>
            <a:ext cx="4425875" cy="338087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0"/>
            <a:ext cx="4366334" cy="338087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3423205"/>
            <a:ext cx="2667000" cy="344375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1923" y="3508498"/>
            <a:ext cx="4425875" cy="332709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3947" y="4601003"/>
            <a:ext cx="1007558" cy="1088162"/>
          </a:xfrm>
          <a:prstGeom prst="rect">
            <a:avLst/>
          </a:prstGeom>
        </p:spPr>
      </p:pic>
    </p:spTree>
    <p:extLst>
      <p:ext uri="{BB962C8B-B14F-4D97-AF65-F5344CB8AC3E}">
        <p14:creationId xmlns:p14="http://schemas.microsoft.com/office/powerpoint/2010/main" val="11707107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6"/>
          <p:cNvSpPr>
            <a:spLocks noGrp="1"/>
          </p:cNvSpPr>
          <p:nvPr>
            <p:ph type="subTitle" idx="1"/>
          </p:nvPr>
        </p:nvSpPr>
        <p:spPr>
          <a:xfrm>
            <a:off x="0" y="304800"/>
            <a:ext cx="3657600" cy="1905000"/>
          </a:xfrm>
          <a:solidFill>
            <a:schemeClr val="bg1">
              <a:alpha val="62000"/>
            </a:schemeClr>
          </a:solidFill>
        </p:spPr>
        <p:txBody>
          <a:bodyPr>
            <a:noAutofit/>
          </a:bodyPr>
          <a:lstStyle/>
          <a:p>
            <a:r>
              <a:rPr lang="en-US" sz="2000" dirty="0" smtClean="0">
                <a:solidFill>
                  <a:schemeClr val="tx1">
                    <a:lumMod val="75000"/>
                    <a:lumOff val="25000"/>
                  </a:schemeClr>
                </a:solidFill>
                <a:latin typeface="Californian FB" panose="0207040306080B030204" pitchFamily="18" charset="0"/>
              </a:rPr>
              <a:t> </a:t>
            </a:r>
            <a:r>
              <a:rPr lang="en-US" sz="2000" dirty="0">
                <a:solidFill>
                  <a:schemeClr val="tx1">
                    <a:lumMod val="75000"/>
                    <a:lumOff val="25000"/>
                  </a:schemeClr>
                </a:solidFill>
                <a:latin typeface="Californian FB" panose="0207040306080B030204" pitchFamily="18" charset="0"/>
              </a:rPr>
              <a:t>Final stretch </a:t>
            </a:r>
            <a:r>
              <a:rPr lang="en-US" sz="2000" dirty="0" smtClean="0">
                <a:solidFill>
                  <a:schemeClr val="tx1">
                    <a:lumMod val="75000"/>
                    <a:lumOff val="25000"/>
                  </a:schemeClr>
                </a:solidFill>
                <a:latin typeface="Californian FB" panose="0207040306080B030204" pitchFamily="18" charset="0"/>
              </a:rPr>
              <a:t>into Puente La Reina on a hot, dusty day, exhausted after 15 miles. Dinner and beers on the street, our Casa Rural was down a long, wandering alley.</a:t>
            </a:r>
            <a:endParaRPr lang="en-US" sz="2000" dirty="0">
              <a:solidFill>
                <a:schemeClr val="tx1">
                  <a:lumMod val="75000"/>
                  <a:lumOff val="25000"/>
                </a:schemeClr>
              </a:solidFill>
              <a:latin typeface="Californian FB" panose="0207040306080B030204" pitchFamily="18" charset="0"/>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3947" y="4601003"/>
            <a:ext cx="1007558" cy="108816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4144" y="2819400"/>
            <a:ext cx="2969856" cy="390202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780" y="2819400"/>
            <a:ext cx="2952270" cy="3984844"/>
          </a:xfrm>
          <a:prstGeom prst="rect">
            <a:avLst/>
          </a:prstGeom>
        </p:spPr>
      </p:pic>
      <p:pic>
        <p:nvPicPr>
          <p:cNvPr id="7" name="Picture 6"/>
          <p:cNvPicPr>
            <a:picLocks noChangeAspect="1"/>
          </p:cNvPicPr>
          <p:nvPr/>
        </p:nvPicPr>
        <p:blipFill>
          <a:blip r:embed="rId5"/>
          <a:stretch>
            <a:fillRect/>
          </a:stretch>
        </p:blipFill>
        <p:spPr>
          <a:xfrm>
            <a:off x="3153635" y="2819400"/>
            <a:ext cx="3020509" cy="3937878"/>
          </a:xfrm>
          <a:prstGeom prst="rect">
            <a:avLst/>
          </a:prstGeom>
        </p:spPr>
      </p:pic>
      <p:pic>
        <p:nvPicPr>
          <p:cNvPr id="8" name="Picture 7"/>
          <p:cNvPicPr>
            <a:picLocks noChangeAspect="1"/>
          </p:cNvPicPr>
          <p:nvPr/>
        </p:nvPicPr>
        <p:blipFill>
          <a:blip r:embed="rId6"/>
          <a:stretch>
            <a:fillRect/>
          </a:stretch>
        </p:blipFill>
        <p:spPr>
          <a:xfrm>
            <a:off x="3672730" y="76200"/>
            <a:ext cx="4404470" cy="2700337"/>
          </a:xfrm>
          <a:prstGeom prst="rect">
            <a:avLst/>
          </a:prstGeom>
        </p:spPr>
      </p:pic>
      <p:pic>
        <p:nvPicPr>
          <p:cNvPr id="12" name="Picture 11"/>
          <p:cNvPicPr>
            <a:picLocks noChangeAspect="1"/>
          </p:cNvPicPr>
          <p:nvPr/>
        </p:nvPicPr>
        <p:blipFill>
          <a:blip r:embed="rId7"/>
          <a:stretch>
            <a:fillRect/>
          </a:stretch>
        </p:blipFill>
        <p:spPr>
          <a:xfrm>
            <a:off x="8153400" y="626941"/>
            <a:ext cx="905971" cy="1260718"/>
          </a:xfrm>
          <a:prstGeom prst="rect">
            <a:avLst/>
          </a:prstGeom>
        </p:spPr>
      </p:pic>
    </p:spTree>
    <p:extLst>
      <p:ext uri="{BB962C8B-B14F-4D97-AF65-F5344CB8AC3E}">
        <p14:creationId xmlns:p14="http://schemas.microsoft.com/office/powerpoint/2010/main" val="16101342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685800"/>
            <a:ext cx="9144000" cy="914400"/>
          </a:xfrm>
        </p:spPr>
        <p:txBody>
          <a:bodyPr>
            <a:noAutofit/>
          </a:bodyPr>
          <a:lstStyle/>
          <a:p>
            <a:r>
              <a:rPr lang="en-US" sz="1800" dirty="0" smtClean="0">
                <a:solidFill>
                  <a:schemeClr val="tx1">
                    <a:lumMod val="65000"/>
                    <a:lumOff val="35000"/>
                  </a:schemeClr>
                </a:solidFill>
                <a:latin typeface="Californian FB" panose="0207040306080B030204" pitchFamily="18" charset="0"/>
              </a:rPr>
              <a:t>Uphill, then gentle up and downs and level: 21.9 kilometers, 13.6 miles, 6 hours walking</a:t>
            </a:r>
          </a:p>
          <a:p>
            <a:r>
              <a:rPr lang="en-US" sz="1800" dirty="0" smtClean="0">
                <a:solidFill>
                  <a:schemeClr val="tx1">
                    <a:lumMod val="65000"/>
                    <a:lumOff val="35000"/>
                  </a:schemeClr>
                </a:solidFill>
                <a:latin typeface="Californian FB" panose="0207040306080B030204" pitchFamily="18" charset="0"/>
              </a:rPr>
              <a:t>We leave crossing the 12</a:t>
            </a:r>
            <a:r>
              <a:rPr lang="en-US" sz="1800" baseline="30000" dirty="0" smtClean="0">
                <a:solidFill>
                  <a:schemeClr val="tx1">
                    <a:lumMod val="65000"/>
                    <a:lumOff val="35000"/>
                  </a:schemeClr>
                </a:solidFill>
                <a:latin typeface="Californian FB" panose="0207040306080B030204" pitchFamily="18" charset="0"/>
              </a:rPr>
              <a:t>th</a:t>
            </a:r>
            <a:r>
              <a:rPr lang="en-US" sz="1800" dirty="0" smtClean="0">
                <a:solidFill>
                  <a:schemeClr val="tx1">
                    <a:lumMod val="65000"/>
                    <a:lumOff val="35000"/>
                  </a:schemeClr>
                </a:solidFill>
                <a:latin typeface="Californian FB" panose="0207040306080B030204" pitchFamily="18" charset="0"/>
              </a:rPr>
              <a:t> Century Queen’s </a:t>
            </a:r>
            <a:r>
              <a:rPr lang="en-US" sz="1800" dirty="0">
                <a:solidFill>
                  <a:schemeClr val="tx1">
                    <a:lumMod val="65000"/>
                    <a:lumOff val="35000"/>
                  </a:schemeClr>
                </a:solidFill>
                <a:latin typeface="Californian FB" panose="0207040306080B030204" pitchFamily="18" charset="0"/>
              </a:rPr>
              <a:t>Bridge </a:t>
            </a:r>
            <a:r>
              <a:rPr lang="en-US" sz="1800" dirty="0" smtClean="0">
                <a:solidFill>
                  <a:schemeClr val="tx1">
                    <a:lumMod val="65000"/>
                    <a:lumOff val="35000"/>
                  </a:schemeClr>
                </a:solidFill>
                <a:latin typeface="Californian FB" panose="0207040306080B030204" pitchFamily="18" charset="0"/>
              </a:rPr>
              <a:t>over the Rio </a:t>
            </a:r>
            <a:r>
              <a:rPr lang="en-US" sz="1800" dirty="0" err="1" smtClean="0">
                <a:solidFill>
                  <a:schemeClr val="tx1">
                    <a:lumMod val="65000"/>
                    <a:lumOff val="35000"/>
                  </a:schemeClr>
                </a:solidFill>
                <a:latin typeface="Californian FB" panose="0207040306080B030204" pitchFamily="18" charset="0"/>
              </a:rPr>
              <a:t>Arga</a:t>
            </a:r>
            <a:r>
              <a:rPr lang="en-US" sz="1800" dirty="0" smtClean="0">
                <a:solidFill>
                  <a:schemeClr val="tx1">
                    <a:lumMod val="65000"/>
                    <a:lumOff val="35000"/>
                  </a:schemeClr>
                </a:solidFill>
                <a:latin typeface="Californian FB" panose="0207040306080B030204" pitchFamily="18" charset="0"/>
              </a:rPr>
              <a:t>. We’ll cross 2 other rivers  and pass through villages influenced by Knights Templar, and Lorca, helping pilgrims since 1066.</a:t>
            </a:r>
            <a:endParaRPr lang="en-US" sz="1800" dirty="0">
              <a:solidFill>
                <a:schemeClr val="tx1">
                  <a:lumMod val="65000"/>
                  <a:lumOff val="35000"/>
                </a:schemeClr>
              </a:solidFill>
              <a:latin typeface="Californian FB" panose="0207040306080B030204" pitchFamily="18" charset="0"/>
            </a:endParaRPr>
          </a:p>
        </p:txBody>
      </p:sp>
      <p:sp>
        <p:nvSpPr>
          <p:cNvPr id="2" name="Title 1"/>
          <p:cNvSpPr>
            <a:spLocks noGrp="1"/>
          </p:cNvSpPr>
          <p:nvPr>
            <p:ph type="ctrTitle"/>
          </p:nvPr>
        </p:nvSpPr>
        <p:spPr>
          <a:xfrm>
            <a:off x="685800" y="1"/>
            <a:ext cx="7772400" cy="685799"/>
          </a:xfrm>
        </p:spPr>
        <p:txBody>
          <a:bodyPr/>
          <a:lstStyle/>
          <a:p>
            <a:r>
              <a:rPr lang="en-US" sz="3200" dirty="0" smtClean="0">
                <a:solidFill>
                  <a:schemeClr val="tx1">
                    <a:lumMod val="65000"/>
                    <a:lumOff val="35000"/>
                  </a:schemeClr>
                </a:solidFill>
                <a:effectLst/>
                <a:latin typeface="Californian FB" panose="0207040306080B030204" pitchFamily="18" charset="0"/>
              </a:rPr>
              <a:t>Day </a:t>
            </a:r>
            <a:r>
              <a:rPr lang="en-US" sz="3200" dirty="0">
                <a:solidFill>
                  <a:schemeClr val="tx1">
                    <a:lumMod val="65000"/>
                    <a:lumOff val="35000"/>
                  </a:schemeClr>
                </a:solidFill>
                <a:effectLst/>
                <a:latin typeface="Californian FB" panose="0207040306080B030204" pitchFamily="18" charset="0"/>
              </a:rPr>
              <a:t>6</a:t>
            </a:r>
            <a:r>
              <a:rPr lang="en-US" sz="3200" dirty="0" smtClean="0">
                <a:solidFill>
                  <a:schemeClr val="tx1">
                    <a:lumMod val="65000"/>
                    <a:lumOff val="35000"/>
                  </a:schemeClr>
                </a:solidFill>
                <a:effectLst/>
                <a:latin typeface="Californian FB" panose="0207040306080B030204" pitchFamily="18" charset="0"/>
              </a:rPr>
              <a:t>: Puente la Reina to Estella</a:t>
            </a:r>
            <a:endParaRPr lang="en-US" sz="3200" dirty="0">
              <a:solidFill>
                <a:schemeClr val="tx1">
                  <a:lumMod val="65000"/>
                  <a:lumOff val="35000"/>
                </a:schemeClr>
              </a:solidFill>
              <a:effectLst/>
              <a:latin typeface="Californian FB" panose="0207040306080B030204" pitchFamily="18" charset="0"/>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6248400"/>
            <a:ext cx="5551394" cy="550434"/>
          </a:xfrm>
          <a:prstGeom prst="rect">
            <a:avLst/>
          </a:prstGeom>
        </p:spPr>
      </p:pic>
      <p:sp>
        <p:nvSpPr>
          <p:cNvPr id="13" name="4-Point Star 12"/>
          <p:cNvSpPr/>
          <p:nvPr/>
        </p:nvSpPr>
        <p:spPr>
          <a:xfrm>
            <a:off x="8386483" y="6400800"/>
            <a:ext cx="270706" cy="327905"/>
          </a:xfrm>
          <a:prstGeom prst="star4">
            <a:avLst/>
          </a:prstGeom>
          <a:solidFill>
            <a:srgbClr val="FFC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6052023"/>
            <a:ext cx="626558" cy="67668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1783323"/>
            <a:ext cx="5534225" cy="416027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1720" y="1755698"/>
            <a:ext cx="3312377" cy="4416502"/>
          </a:xfrm>
          <a:prstGeom prst="rect">
            <a:avLst/>
          </a:prstGeom>
        </p:spPr>
      </p:pic>
      <p:sp>
        <p:nvSpPr>
          <p:cNvPr id="9" name="Subtitle 2"/>
          <p:cNvSpPr txBox="1">
            <a:spLocks/>
          </p:cNvSpPr>
          <p:nvPr/>
        </p:nvSpPr>
        <p:spPr>
          <a:xfrm>
            <a:off x="6781800" y="6324600"/>
            <a:ext cx="1447799" cy="381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pPr algn="l"/>
            <a:r>
              <a:rPr lang="en-US" sz="1600" b="1" dirty="0" smtClean="0">
                <a:solidFill>
                  <a:schemeClr val="tx1">
                    <a:lumMod val="65000"/>
                    <a:lumOff val="35000"/>
                  </a:schemeClr>
                </a:solidFill>
                <a:latin typeface="Californian FB" panose="0207040306080B030204" pitchFamily="18" charset="0"/>
              </a:rPr>
              <a:t>September 25</a:t>
            </a:r>
            <a:endParaRPr lang="en-US" sz="1600" b="1" dirty="0">
              <a:solidFill>
                <a:schemeClr val="tx1">
                  <a:lumMod val="65000"/>
                  <a:lumOff val="35000"/>
                </a:schemeClr>
              </a:solidFill>
              <a:latin typeface="Californian FB" panose="0207040306080B030204" pitchFamily="18" charset="0"/>
            </a:endParaRPr>
          </a:p>
        </p:txBody>
      </p:sp>
    </p:spTree>
    <p:extLst>
      <p:ext uri="{BB962C8B-B14F-4D97-AF65-F5344CB8AC3E}">
        <p14:creationId xmlns:p14="http://schemas.microsoft.com/office/powerpoint/2010/main" val="25848859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767"/>
            <a:ext cx="4419600" cy="33837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0"/>
            <a:ext cx="4648200" cy="341352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37162"/>
            <a:ext cx="4464424" cy="336381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4400" y="3469215"/>
            <a:ext cx="4381500" cy="3331766"/>
          </a:xfrm>
          <a:prstGeom prst="rect">
            <a:avLst/>
          </a:prstGeom>
        </p:spPr>
      </p:pic>
    </p:spTree>
    <p:extLst>
      <p:ext uri="{BB962C8B-B14F-4D97-AF65-F5344CB8AC3E}">
        <p14:creationId xmlns:p14="http://schemas.microsoft.com/office/powerpoint/2010/main" val="19562806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57150"/>
            <a:ext cx="4495800" cy="337185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3006" y="57150"/>
            <a:ext cx="4464794" cy="33718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3850" y="3479302"/>
            <a:ext cx="3751537" cy="337869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59" y="3479301"/>
            <a:ext cx="5217651" cy="3369733"/>
          </a:xfrm>
          <a:prstGeom prst="rect">
            <a:avLst/>
          </a:prstGeom>
        </p:spPr>
      </p:pic>
    </p:spTree>
    <p:extLst>
      <p:ext uri="{BB962C8B-B14F-4D97-AF65-F5344CB8AC3E}">
        <p14:creationId xmlns:p14="http://schemas.microsoft.com/office/powerpoint/2010/main" val="18111763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5106" y="3530848"/>
            <a:ext cx="4446494" cy="332715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06" y="3557113"/>
            <a:ext cx="4332194" cy="323410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5106" y="75998"/>
            <a:ext cx="4572000" cy="343693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4036"/>
            <a:ext cx="4495801" cy="3485794"/>
          </a:xfrm>
          <a:prstGeom prst="rect">
            <a:avLst/>
          </a:prstGeom>
        </p:spPr>
      </p:pic>
      <p:sp>
        <p:nvSpPr>
          <p:cNvPr id="10" name="Subtitle 6"/>
          <p:cNvSpPr>
            <a:spLocks noGrp="1"/>
          </p:cNvSpPr>
          <p:nvPr>
            <p:ph type="subTitle" idx="1"/>
          </p:nvPr>
        </p:nvSpPr>
        <p:spPr>
          <a:xfrm>
            <a:off x="4657165" y="2904565"/>
            <a:ext cx="1600200" cy="541136"/>
          </a:xfrm>
          <a:solidFill>
            <a:schemeClr val="bg1">
              <a:alpha val="62000"/>
            </a:schemeClr>
          </a:solidFill>
        </p:spPr>
        <p:txBody>
          <a:bodyPr>
            <a:normAutofit/>
          </a:bodyPr>
          <a:lstStyle/>
          <a:p>
            <a:r>
              <a:rPr lang="en-US" sz="1400" dirty="0" smtClean="0">
                <a:solidFill>
                  <a:schemeClr val="tx1">
                    <a:lumMod val="75000"/>
                    <a:lumOff val="25000"/>
                  </a:schemeClr>
                </a:solidFill>
                <a:latin typeface="Californian FB" panose="0207040306080B030204" pitchFamily="18" charset="0"/>
              </a:rPr>
              <a:t>Roman road, 2,000 years old</a:t>
            </a:r>
            <a:endParaRPr lang="en-US" sz="1400" dirty="0">
              <a:solidFill>
                <a:schemeClr val="tx1">
                  <a:lumMod val="75000"/>
                  <a:lumOff val="25000"/>
                </a:schemeClr>
              </a:solidFill>
              <a:latin typeface="Californian FB" panose="0207040306080B030204" pitchFamily="18" charset="0"/>
            </a:endParaRPr>
          </a:p>
        </p:txBody>
      </p:sp>
    </p:spTree>
    <p:extLst>
      <p:ext uri="{BB962C8B-B14F-4D97-AF65-F5344CB8AC3E}">
        <p14:creationId xmlns:p14="http://schemas.microsoft.com/office/powerpoint/2010/main" val="25376034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r="28055" b="3098"/>
          <a:stretch/>
        </p:blipFill>
        <p:spPr>
          <a:xfrm rot="5400000">
            <a:off x="6049414" y="3818626"/>
            <a:ext cx="3003152" cy="2923200"/>
          </a:xfrm>
          <a:prstGeom prst="rect">
            <a:avLst/>
          </a:prstGeom>
        </p:spPr>
      </p:pic>
      <p:sp>
        <p:nvSpPr>
          <p:cNvPr id="2" name="Title 1"/>
          <p:cNvSpPr>
            <a:spLocks noGrp="1"/>
          </p:cNvSpPr>
          <p:nvPr>
            <p:ph type="ctrTitle"/>
          </p:nvPr>
        </p:nvSpPr>
        <p:spPr>
          <a:xfrm>
            <a:off x="152400" y="241029"/>
            <a:ext cx="4847696" cy="457200"/>
          </a:xfrm>
        </p:spPr>
        <p:txBody>
          <a:bodyPr anchor="ctr"/>
          <a:lstStyle/>
          <a:p>
            <a:r>
              <a:rPr lang="en-US" sz="2800" dirty="0" smtClean="0">
                <a:solidFill>
                  <a:schemeClr val="tx1">
                    <a:lumMod val="85000"/>
                    <a:lumOff val="15000"/>
                  </a:schemeClr>
                </a:solidFill>
                <a:effectLst/>
                <a:latin typeface="Californian FB" panose="0207040306080B030204" pitchFamily="18" charset="0"/>
              </a:rPr>
              <a:t>Pilgrimage</a:t>
            </a:r>
            <a:endParaRPr lang="en-US" sz="2000" dirty="0">
              <a:solidFill>
                <a:schemeClr val="tx1">
                  <a:lumMod val="85000"/>
                  <a:lumOff val="15000"/>
                </a:schemeClr>
              </a:solidFill>
              <a:effectLst/>
              <a:latin typeface="Californian FB" panose="0207040306080B030204" pitchFamily="18" charset="0"/>
            </a:endParaRPr>
          </a:p>
        </p:txBody>
      </p:sp>
      <p:sp>
        <p:nvSpPr>
          <p:cNvPr id="3" name="Subtitle 2"/>
          <p:cNvSpPr>
            <a:spLocks noGrp="1"/>
          </p:cNvSpPr>
          <p:nvPr>
            <p:ph type="subTitle" idx="1"/>
          </p:nvPr>
        </p:nvSpPr>
        <p:spPr>
          <a:xfrm>
            <a:off x="35859" y="850629"/>
            <a:ext cx="5914495" cy="6007371"/>
          </a:xfrm>
        </p:spPr>
        <p:txBody>
          <a:bodyPr>
            <a:noAutofit/>
          </a:bodyPr>
          <a:lstStyle/>
          <a:p>
            <a:pPr marL="342900" indent="-342900" algn="l" fontAlgn="base">
              <a:buFont typeface="Arial" panose="020B0604020202020204" pitchFamily="34" charset="0"/>
              <a:buChar char="•"/>
            </a:pPr>
            <a:r>
              <a:rPr lang="en-US" sz="2000" dirty="0">
                <a:solidFill>
                  <a:schemeClr val="tx1">
                    <a:lumMod val="85000"/>
                    <a:lumOff val="15000"/>
                  </a:schemeClr>
                </a:solidFill>
                <a:latin typeface="Californian FB" panose="0207040306080B030204" pitchFamily="18" charset="0"/>
              </a:rPr>
              <a:t>A pilgrimage is a journey, often into an unknown or foreign place, where a person goes in search of new or expanded meaning about their self, others, nature, or a higher good, through the experience. It can lead to a personal </a:t>
            </a:r>
            <a:r>
              <a:rPr lang="en-US" sz="2000" dirty="0" smtClean="0">
                <a:solidFill>
                  <a:schemeClr val="tx1">
                    <a:lumMod val="85000"/>
                    <a:lumOff val="15000"/>
                  </a:schemeClr>
                </a:solidFill>
                <a:latin typeface="Californian FB" panose="0207040306080B030204" pitchFamily="18" charset="0"/>
              </a:rPr>
              <a:t>transformation.</a:t>
            </a:r>
          </a:p>
          <a:p>
            <a:pPr marL="342900" indent="-342900" algn="l" fontAlgn="base">
              <a:buFont typeface="Arial" panose="020B0604020202020204" pitchFamily="34" charset="0"/>
              <a:buChar char="•"/>
            </a:pPr>
            <a:r>
              <a:rPr lang="en-US" sz="2000" dirty="0" smtClean="0">
                <a:solidFill>
                  <a:schemeClr val="tx1">
                    <a:lumMod val="85000"/>
                    <a:lumOff val="15000"/>
                  </a:schemeClr>
                </a:solidFill>
                <a:latin typeface="Californian FB" panose="0207040306080B030204" pitchFamily="18" charset="0"/>
              </a:rPr>
              <a:t>The </a:t>
            </a:r>
            <a:r>
              <a:rPr lang="en-US" sz="2000" dirty="0">
                <a:solidFill>
                  <a:schemeClr val="tx1">
                    <a:lumMod val="85000"/>
                    <a:lumOff val="15000"/>
                  </a:schemeClr>
                </a:solidFill>
                <a:latin typeface="Californian FB" panose="0207040306080B030204" pitchFamily="18" charset="0"/>
              </a:rPr>
              <a:t>first recorded </a:t>
            </a:r>
            <a:r>
              <a:rPr lang="en-US" sz="2000" dirty="0" smtClean="0">
                <a:solidFill>
                  <a:schemeClr val="tx1">
                    <a:lumMod val="85000"/>
                    <a:lumOff val="15000"/>
                  </a:schemeClr>
                </a:solidFill>
                <a:latin typeface="Californian FB" panose="0207040306080B030204" pitchFamily="18" charset="0"/>
              </a:rPr>
              <a:t>Camino pilgrimage </a:t>
            </a:r>
            <a:r>
              <a:rPr lang="en-US" sz="2000" dirty="0">
                <a:solidFill>
                  <a:schemeClr val="tx1">
                    <a:lumMod val="85000"/>
                    <a:lumOff val="15000"/>
                  </a:schemeClr>
                </a:solidFill>
                <a:latin typeface="Californian FB" panose="0207040306080B030204" pitchFamily="18" charset="0"/>
              </a:rPr>
              <a:t>was in 950.</a:t>
            </a:r>
          </a:p>
          <a:p>
            <a:pPr marL="342900" indent="-342900" algn="l" fontAlgn="base">
              <a:buFont typeface="Arial" panose="020B0604020202020204" pitchFamily="34" charset="0"/>
              <a:buChar char="•"/>
            </a:pPr>
            <a:r>
              <a:rPr lang="en-US" sz="2000" dirty="0">
                <a:solidFill>
                  <a:schemeClr val="tx1">
                    <a:lumMod val="85000"/>
                    <a:lumOff val="15000"/>
                  </a:schemeClr>
                </a:solidFill>
                <a:latin typeface="Californian FB" panose="0207040306080B030204" pitchFamily="18" charset="0"/>
              </a:rPr>
              <a:t>They became very popular during Middle Ages</a:t>
            </a:r>
          </a:p>
          <a:p>
            <a:pPr marL="342900" indent="-342900" algn="l" fontAlgn="base">
              <a:buFont typeface="Arial" panose="020B0604020202020204" pitchFamily="34" charset="0"/>
              <a:buChar char="•"/>
            </a:pPr>
            <a:r>
              <a:rPr lang="en-US" sz="2000" dirty="0">
                <a:solidFill>
                  <a:schemeClr val="tx1">
                    <a:lumMod val="85000"/>
                    <a:lumOff val="15000"/>
                  </a:schemeClr>
                </a:solidFill>
                <a:latin typeface="Californian FB" panose="0207040306080B030204" pitchFamily="18" charset="0"/>
              </a:rPr>
              <a:t>Pilgrims received indulgences</a:t>
            </a:r>
          </a:p>
          <a:p>
            <a:pPr marL="742950" lvl="1" indent="-285750" algn="l" fontAlgn="base">
              <a:buFont typeface="Arial" panose="020B0604020202020204" pitchFamily="34" charset="0"/>
              <a:buChar char="•"/>
            </a:pPr>
            <a:r>
              <a:rPr lang="en-US" sz="2000" dirty="0">
                <a:solidFill>
                  <a:schemeClr val="tx1">
                    <a:lumMod val="85000"/>
                    <a:lumOff val="15000"/>
                  </a:schemeClr>
                </a:solidFill>
                <a:latin typeface="Californian FB" panose="0207040306080B030204" pitchFamily="18" charset="0"/>
              </a:rPr>
              <a:t>An indulgence is the remission of temporal punishment (time spent in purgatory) for sins</a:t>
            </a:r>
          </a:p>
          <a:p>
            <a:pPr marL="342900" indent="-342900" algn="l" fontAlgn="base">
              <a:buFont typeface="Arial" panose="020B0604020202020204" pitchFamily="34" charset="0"/>
              <a:buChar char="•"/>
            </a:pPr>
            <a:r>
              <a:rPr lang="en-US" sz="2000" dirty="0">
                <a:solidFill>
                  <a:schemeClr val="tx1">
                    <a:lumMod val="85000"/>
                    <a:lumOff val="15000"/>
                  </a:schemeClr>
                </a:solidFill>
                <a:latin typeface="Californian FB" panose="0207040306080B030204" pitchFamily="18" charset="0"/>
              </a:rPr>
              <a:t>A</a:t>
            </a:r>
            <a:r>
              <a:rPr lang="en-US" sz="2000" dirty="0" smtClean="0">
                <a:solidFill>
                  <a:schemeClr val="tx1">
                    <a:lumMod val="85000"/>
                    <a:lumOff val="15000"/>
                  </a:schemeClr>
                </a:solidFill>
                <a:latin typeface="Californian FB" panose="0207040306080B030204" pitchFamily="18" charset="0"/>
              </a:rPr>
              <a:t>lmost </a:t>
            </a:r>
            <a:r>
              <a:rPr lang="en-US" sz="2000" dirty="0">
                <a:solidFill>
                  <a:schemeClr val="tx1">
                    <a:lumMod val="85000"/>
                    <a:lumOff val="15000"/>
                  </a:schemeClr>
                </a:solidFill>
                <a:latin typeface="Californian FB" panose="0207040306080B030204" pitchFamily="18" charset="0"/>
              </a:rPr>
              <a:t>died </a:t>
            </a:r>
            <a:r>
              <a:rPr lang="en-US" sz="2000" dirty="0" smtClean="0">
                <a:solidFill>
                  <a:schemeClr val="tx1">
                    <a:lumMod val="85000"/>
                    <a:lumOff val="15000"/>
                  </a:schemeClr>
                </a:solidFill>
                <a:latin typeface="Californian FB" panose="0207040306080B030204" pitchFamily="18" charset="0"/>
              </a:rPr>
              <a:t>out </a:t>
            </a:r>
            <a:r>
              <a:rPr lang="en-US" sz="2000" dirty="0">
                <a:solidFill>
                  <a:schemeClr val="tx1">
                    <a:lumMod val="85000"/>
                    <a:lumOff val="15000"/>
                  </a:schemeClr>
                </a:solidFill>
                <a:latin typeface="Californian FB" panose="0207040306080B030204" pitchFamily="18" charset="0"/>
              </a:rPr>
              <a:t>due to the Bubonic (black plague 1347 – 1400) which reduced population by 30% to 50%</a:t>
            </a:r>
          </a:p>
          <a:p>
            <a:pPr marL="742950" lvl="1" indent="-285750" algn="l" fontAlgn="base">
              <a:buFont typeface="Arial" panose="020B0604020202020204" pitchFamily="34" charset="0"/>
              <a:buChar char="•"/>
            </a:pPr>
            <a:r>
              <a:rPr lang="en-US" sz="2000" dirty="0" smtClean="0">
                <a:solidFill>
                  <a:schemeClr val="tx1">
                    <a:lumMod val="85000"/>
                    <a:lumOff val="15000"/>
                  </a:schemeClr>
                </a:solidFill>
                <a:latin typeface="Californian FB" panose="0207040306080B030204" pitchFamily="18" charset="0"/>
              </a:rPr>
              <a:t>Wars </a:t>
            </a:r>
            <a:r>
              <a:rPr lang="en-US" sz="2000" dirty="0">
                <a:solidFill>
                  <a:schemeClr val="tx1">
                    <a:lumMod val="85000"/>
                    <a:lumOff val="15000"/>
                  </a:schemeClr>
                </a:solidFill>
                <a:latin typeface="Californian FB" panose="0207040306080B030204" pitchFamily="18" charset="0"/>
              </a:rPr>
              <a:t>between and among rising nations</a:t>
            </a:r>
          </a:p>
          <a:p>
            <a:pPr marL="742950" lvl="1" indent="-285750" algn="l" fontAlgn="base">
              <a:buFont typeface="Arial" panose="020B0604020202020204" pitchFamily="34" charset="0"/>
              <a:buChar char="•"/>
            </a:pPr>
            <a:r>
              <a:rPr lang="en-US" sz="2000" dirty="0" smtClean="0">
                <a:solidFill>
                  <a:schemeClr val="tx1">
                    <a:lumMod val="85000"/>
                    <a:lumOff val="15000"/>
                  </a:schemeClr>
                </a:solidFill>
                <a:latin typeface="Californian FB" panose="0207040306080B030204" pitchFamily="18" charset="0"/>
              </a:rPr>
              <a:t>The </a:t>
            </a:r>
            <a:r>
              <a:rPr lang="en-US" sz="2000" dirty="0">
                <a:solidFill>
                  <a:schemeClr val="tx1">
                    <a:lumMod val="85000"/>
                    <a:lumOff val="15000"/>
                  </a:schemeClr>
                </a:solidFill>
                <a:latin typeface="Californian FB" panose="0207040306080B030204" pitchFamily="18" charset="0"/>
              </a:rPr>
              <a:t>Reformation ( 1517-1521)… - reduced influence of Catholic Church – Luther’s objection to Indulgences</a:t>
            </a:r>
          </a:p>
          <a:p>
            <a:pPr marL="342900" indent="-342900" algn="l" fontAlgn="base">
              <a:buFont typeface="Arial" panose="020B0604020202020204" pitchFamily="34" charset="0"/>
              <a:buChar char="•"/>
            </a:pPr>
            <a:endParaRPr lang="en-US" sz="2000" dirty="0">
              <a:solidFill>
                <a:schemeClr val="tx1">
                  <a:lumMod val="85000"/>
                  <a:lumOff val="15000"/>
                </a:schemeClr>
              </a:solidFill>
              <a:latin typeface="Californian FB" panose="0207040306080B030204"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9390" y="152400"/>
            <a:ext cx="2909879" cy="3505200"/>
          </a:xfrm>
          <a:prstGeom prst="rect">
            <a:avLst/>
          </a:prstGeom>
        </p:spPr>
      </p:pic>
    </p:spTree>
    <p:extLst>
      <p:ext uri="{BB962C8B-B14F-4D97-AF65-F5344CB8AC3E}">
        <p14:creationId xmlns:p14="http://schemas.microsoft.com/office/powerpoint/2010/main" val="19900648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33400"/>
            <a:ext cx="9144000" cy="1371600"/>
          </a:xfrm>
        </p:spPr>
        <p:txBody>
          <a:bodyPr>
            <a:noAutofit/>
          </a:bodyPr>
          <a:lstStyle/>
          <a:p>
            <a:pPr algn="l"/>
            <a:r>
              <a:rPr lang="en-US" sz="2000" dirty="0" smtClean="0">
                <a:solidFill>
                  <a:schemeClr val="tx1">
                    <a:lumMod val="65000"/>
                    <a:lumOff val="35000"/>
                  </a:schemeClr>
                </a:solidFill>
                <a:latin typeface="Californian FB" panose="0207040306080B030204" pitchFamily="18" charset="0"/>
              </a:rPr>
              <a:t>Uphill first 10k, then mostly downhill: 21.5 kilometers, 13.4 miles, 6 hours walking. We stop at an iron artist shop before Bodega </a:t>
            </a:r>
            <a:r>
              <a:rPr lang="en-US" sz="2000" dirty="0" err="1" smtClean="0">
                <a:solidFill>
                  <a:schemeClr val="tx1">
                    <a:lumMod val="65000"/>
                    <a:lumOff val="35000"/>
                  </a:schemeClr>
                </a:solidFill>
                <a:latin typeface="Californian FB" panose="0207040306080B030204" pitchFamily="18" charset="0"/>
              </a:rPr>
              <a:t>Irache</a:t>
            </a:r>
            <a:r>
              <a:rPr lang="en-US" sz="2000" dirty="0" smtClean="0">
                <a:solidFill>
                  <a:schemeClr val="tx1">
                    <a:lumMod val="65000"/>
                    <a:lumOff val="35000"/>
                  </a:schemeClr>
                </a:solidFill>
                <a:latin typeface="Californian FB" panose="0207040306080B030204" pitchFamily="18" charset="0"/>
              </a:rPr>
              <a:t> and the famous wine fountain. Beautiful countryside and ancient villages then celebrate Australian friend John’s 73</a:t>
            </a:r>
            <a:r>
              <a:rPr lang="en-US" sz="2000" baseline="30000" dirty="0" smtClean="0">
                <a:solidFill>
                  <a:schemeClr val="tx1">
                    <a:lumMod val="65000"/>
                    <a:lumOff val="35000"/>
                  </a:schemeClr>
                </a:solidFill>
                <a:latin typeface="Californian FB" panose="0207040306080B030204" pitchFamily="18" charset="0"/>
              </a:rPr>
              <a:t>rd</a:t>
            </a:r>
            <a:r>
              <a:rPr lang="en-US" sz="2000" dirty="0" smtClean="0">
                <a:solidFill>
                  <a:schemeClr val="tx1">
                    <a:lumMod val="65000"/>
                    <a:lumOff val="35000"/>
                  </a:schemeClr>
                </a:solidFill>
                <a:latin typeface="Californian FB" panose="0207040306080B030204" pitchFamily="18" charset="0"/>
              </a:rPr>
              <a:t> birthday .</a:t>
            </a:r>
            <a:endParaRPr lang="en-US" sz="2000" dirty="0">
              <a:solidFill>
                <a:schemeClr val="tx1">
                  <a:lumMod val="65000"/>
                  <a:lumOff val="35000"/>
                </a:schemeClr>
              </a:solidFill>
              <a:latin typeface="Californian FB" panose="0207040306080B030204" pitchFamily="18" charset="0"/>
            </a:endParaRPr>
          </a:p>
        </p:txBody>
      </p:sp>
      <p:sp>
        <p:nvSpPr>
          <p:cNvPr id="2" name="Title 1"/>
          <p:cNvSpPr>
            <a:spLocks noGrp="1"/>
          </p:cNvSpPr>
          <p:nvPr>
            <p:ph type="ctrTitle"/>
          </p:nvPr>
        </p:nvSpPr>
        <p:spPr>
          <a:xfrm>
            <a:off x="685800" y="1"/>
            <a:ext cx="7772400" cy="685799"/>
          </a:xfrm>
        </p:spPr>
        <p:txBody>
          <a:bodyPr/>
          <a:lstStyle/>
          <a:p>
            <a:r>
              <a:rPr lang="en-US" sz="3200" dirty="0" smtClean="0">
                <a:solidFill>
                  <a:schemeClr val="tx1">
                    <a:lumMod val="65000"/>
                    <a:lumOff val="35000"/>
                  </a:schemeClr>
                </a:solidFill>
                <a:effectLst/>
                <a:latin typeface="Californian FB" panose="0207040306080B030204" pitchFamily="18" charset="0"/>
              </a:rPr>
              <a:t>Day 7: Estella to Los Arcos</a:t>
            </a:r>
            <a:endParaRPr lang="en-US" sz="3200" dirty="0">
              <a:solidFill>
                <a:schemeClr val="tx1">
                  <a:lumMod val="65000"/>
                  <a:lumOff val="35000"/>
                </a:schemeClr>
              </a:solidFill>
              <a:effectLst/>
              <a:latin typeface="Californian FB" panose="0207040306080B030204" pitchFamily="18" charset="0"/>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6248400"/>
            <a:ext cx="5551394" cy="550434"/>
          </a:xfrm>
          <a:prstGeom prst="rect">
            <a:avLst/>
          </a:prstGeom>
        </p:spPr>
      </p:pic>
      <p:sp>
        <p:nvSpPr>
          <p:cNvPr id="13" name="4-Point Star 12"/>
          <p:cNvSpPr/>
          <p:nvPr/>
        </p:nvSpPr>
        <p:spPr>
          <a:xfrm>
            <a:off x="8265460" y="6441141"/>
            <a:ext cx="270706" cy="327905"/>
          </a:xfrm>
          <a:prstGeom prst="star4">
            <a:avLst/>
          </a:prstGeom>
          <a:solidFill>
            <a:srgbClr val="FFC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828800"/>
            <a:ext cx="3467100" cy="46228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7751" y="1766047"/>
            <a:ext cx="4870145" cy="3491753"/>
          </a:xfrm>
          <a:prstGeom prst="rect">
            <a:avLst/>
          </a:prstGeom>
        </p:spPr>
      </p:pic>
      <p:sp>
        <p:nvSpPr>
          <p:cNvPr id="9" name="Subtitle 2"/>
          <p:cNvSpPr txBox="1">
            <a:spLocks/>
          </p:cNvSpPr>
          <p:nvPr/>
        </p:nvSpPr>
        <p:spPr>
          <a:xfrm>
            <a:off x="6705600" y="6324600"/>
            <a:ext cx="1907673" cy="381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r>
              <a:rPr lang="en-US" sz="1600" b="1" dirty="0" smtClean="0">
                <a:solidFill>
                  <a:schemeClr val="tx1">
                    <a:lumMod val="65000"/>
                    <a:lumOff val="35000"/>
                  </a:schemeClr>
                </a:solidFill>
                <a:latin typeface="Californian FB" panose="0207040306080B030204" pitchFamily="18" charset="0"/>
              </a:rPr>
              <a:t>September 26</a:t>
            </a:r>
            <a:endParaRPr lang="en-US" sz="1600" b="1" dirty="0">
              <a:solidFill>
                <a:schemeClr val="tx1">
                  <a:lumMod val="65000"/>
                  <a:lumOff val="35000"/>
                </a:schemeClr>
              </a:solidFill>
              <a:latin typeface="Californian FB" panose="0207040306080B030204" pitchFamily="18" charset="0"/>
            </a:endParaRPr>
          </a:p>
        </p:txBody>
      </p:sp>
      <p:sp>
        <p:nvSpPr>
          <p:cNvPr id="10" name="Subtitle 2"/>
          <p:cNvSpPr txBox="1">
            <a:spLocks/>
          </p:cNvSpPr>
          <p:nvPr/>
        </p:nvSpPr>
        <p:spPr>
          <a:xfrm>
            <a:off x="3695700" y="5334915"/>
            <a:ext cx="5448300" cy="761085"/>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r>
              <a:rPr lang="en-US" sz="2000" dirty="0" smtClean="0">
                <a:solidFill>
                  <a:schemeClr val="tx1">
                    <a:lumMod val="65000"/>
                    <a:lumOff val="35000"/>
                  </a:schemeClr>
                </a:solidFill>
                <a:latin typeface="Californian FB" panose="0207040306080B030204" pitchFamily="18" charset="0"/>
              </a:rPr>
              <a:t>Bodega </a:t>
            </a:r>
            <a:r>
              <a:rPr lang="en-US" sz="2000" dirty="0" err="1" smtClean="0">
                <a:solidFill>
                  <a:schemeClr val="tx1">
                    <a:lumMod val="65000"/>
                    <a:lumOff val="35000"/>
                  </a:schemeClr>
                </a:solidFill>
                <a:latin typeface="Californian FB" panose="0207040306080B030204" pitchFamily="18" charset="0"/>
              </a:rPr>
              <a:t>Irache</a:t>
            </a:r>
            <a:r>
              <a:rPr lang="en-US" sz="2000" dirty="0" smtClean="0">
                <a:solidFill>
                  <a:schemeClr val="tx1">
                    <a:lumMod val="65000"/>
                    <a:lumOff val="35000"/>
                  </a:schemeClr>
                </a:solidFill>
                <a:latin typeface="Californian FB" panose="0207040306080B030204" pitchFamily="18" charset="0"/>
              </a:rPr>
              <a:t> offers water and wine to pilgrims for free. A tradition is to drink from your scallop shell.  </a:t>
            </a:r>
            <a:endParaRPr lang="en-US" sz="2000" dirty="0">
              <a:solidFill>
                <a:schemeClr val="tx1">
                  <a:lumMod val="65000"/>
                  <a:lumOff val="35000"/>
                </a:schemeClr>
              </a:solidFill>
              <a:latin typeface="Californian FB" panose="0207040306080B030204" pitchFamily="18" charset="0"/>
            </a:endParaRPr>
          </a:p>
        </p:txBody>
      </p:sp>
    </p:spTree>
    <p:extLst>
      <p:ext uri="{BB962C8B-B14F-4D97-AF65-F5344CB8AC3E}">
        <p14:creationId xmlns:p14="http://schemas.microsoft.com/office/powerpoint/2010/main" val="4760699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76200"/>
            <a:ext cx="3276600" cy="438924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9694" y="3276600"/>
            <a:ext cx="2601081" cy="35052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5757" y="49401"/>
            <a:ext cx="3118243" cy="417977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4676" y="533400"/>
            <a:ext cx="2485148" cy="2076450"/>
          </a:xfrm>
          <a:prstGeom prst="rect">
            <a:avLst/>
          </a:prstGeom>
        </p:spPr>
      </p:pic>
      <p:pic>
        <p:nvPicPr>
          <p:cNvPr id="12" name="Picture 11"/>
          <p:cNvPicPr>
            <a:picLocks noChangeAspect="1"/>
          </p:cNvPicPr>
          <p:nvPr/>
        </p:nvPicPr>
        <p:blipFill>
          <a:blip r:embed="rId6"/>
          <a:stretch>
            <a:fillRect/>
          </a:stretch>
        </p:blipFill>
        <p:spPr>
          <a:xfrm>
            <a:off x="7131892" y="5105400"/>
            <a:ext cx="905971" cy="1260718"/>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7800" y="5146862"/>
            <a:ext cx="1007558" cy="1088162"/>
          </a:xfrm>
          <a:prstGeom prst="rect">
            <a:avLst/>
          </a:prstGeom>
        </p:spPr>
      </p:pic>
    </p:spTree>
    <p:extLst>
      <p:ext uri="{BB962C8B-B14F-4D97-AF65-F5344CB8AC3E}">
        <p14:creationId xmlns:p14="http://schemas.microsoft.com/office/powerpoint/2010/main" val="14206184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30148"/>
            <a:ext cx="4419600" cy="320727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76" y="57043"/>
            <a:ext cx="4596505" cy="329575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3388658"/>
            <a:ext cx="4267200" cy="341206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76" y="3388658"/>
            <a:ext cx="4724400" cy="3412067"/>
          </a:xfrm>
          <a:prstGeom prst="rect">
            <a:avLst/>
          </a:prstGeom>
        </p:spPr>
      </p:pic>
    </p:spTree>
    <p:extLst>
      <p:ext uri="{BB962C8B-B14F-4D97-AF65-F5344CB8AC3E}">
        <p14:creationId xmlns:p14="http://schemas.microsoft.com/office/powerpoint/2010/main" val="30646835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799" y="152400"/>
            <a:ext cx="4177333" cy="306047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76200"/>
            <a:ext cx="2646234" cy="3594884"/>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2262" y="156883"/>
            <a:ext cx="2625538" cy="3500717"/>
          </a:xfrm>
          <a:prstGeom prst="rect">
            <a:avLst/>
          </a:prstGeom>
        </p:spPr>
      </p:pic>
      <p:pic>
        <p:nvPicPr>
          <p:cNvPr id="12" name="Camino-7 Day-VideoTrailMusic_HEV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173970" y="3268029"/>
            <a:ext cx="956419" cy="541971"/>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003" y="3765383"/>
            <a:ext cx="4261597" cy="3092617"/>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37086" y="3787795"/>
            <a:ext cx="4230713" cy="3070205"/>
          </a:xfrm>
          <a:prstGeom prst="rect">
            <a:avLst/>
          </a:prstGeom>
        </p:spPr>
      </p:pic>
    </p:spTree>
    <p:extLst>
      <p:ext uri="{BB962C8B-B14F-4D97-AF65-F5344CB8AC3E}">
        <p14:creationId xmlns:p14="http://schemas.microsoft.com/office/powerpoint/2010/main" val="16834612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0"/>
            <a:ext cx="4038600" cy="292377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0"/>
            <a:ext cx="3149600" cy="408220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0" y="4181706"/>
            <a:ext cx="3657600" cy="267629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2983309"/>
            <a:ext cx="3384550" cy="3865725"/>
          </a:xfrm>
          <a:prstGeom prst="rect">
            <a:avLst/>
          </a:prstGeom>
        </p:spPr>
      </p:pic>
    </p:spTree>
    <p:extLst>
      <p:ext uri="{BB962C8B-B14F-4D97-AF65-F5344CB8AC3E}">
        <p14:creationId xmlns:p14="http://schemas.microsoft.com/office/powerpoint/2010/main" val="19492312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1224" y="304800"/>
            <a:ext cx="3563470" cy="28194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0" y="0"/>
            <a:ext cx="2806700" cy="35052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65" y="3581400"/>
            <a:ext cx="4639235" cy="3213637"/>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9566" y="3581400"/>
            <a:ext cx="4258234" cy="3200400"/>
          </a:xfrm>
          <a:prstGeom prst="rect">
            <a:avLst/>
          </a:prstGeom>
        </p:spPr>
      </p:pic>
      <p:pic>
        <p:nvPicPr>
          <p:cNvPr id="14" name="Picture 13"/>
          <p:cNvPicPr>
            <a:picLocks noChangeAspect="1"/>
          </p:cNvPicPr>
          <p:nvPr/>
        </p:nvPicPr>
        <p:blipFill>
          <a:blip r:embed="rId6"/>
          <a:stretch>
            <a:fillRect/>
          </a:stretch>
        </p:blipFill>
        <p:spPr>
          <a:xfrm>
            <a:off x="2940424" y="82741"/>
            <a:ext cx="2545976" cy="3422459"/>
          </a:xfrm>
          <a:prstGeom prst="rect">
            <a:avLst/>
          </a:prstGeom>
        </p:spPr>
      </p:pic>
    </p:spTree>
    <p:extLst>
      <p:ext uri="{BB962C8B-B14F-4D97-AF65-F5344CB8AC3E}">
        <p14:creationId xmlns:p14="http://schemas.microsoft.com/office/powerpoint/2010/main" val="8195677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609600"/>
            <a:ext cx="9144000" cy="1219200"/>
          </a:xfrm>
        </p:spPr>
        <p:txBody>
          <a:bodyPr>
            <a:noAutofit/>
          </a:bodyPr>
          <a:lstStyle/>
          <a:p>
            <a:pPr algn="l"/>
            <a:r>
              <a:rPr lang="en-US" sz="2000" dirty="0">
                <a:solidFill>
                  <a:schemeClr val="tx1">
                    <a:lumMod val="65000"/>
                    <a:lumOff val="35000"/>
                  </a:schemeClr>
                </a:solidFill>
                <a:latin typeface="Californian FB" panose="0207040306080B030204" pitchFamily="18" charset="0"/>
              </a:rPr>
              <a:t>S</a:t>
            </a:r>
            <a:r>
              <a:rPr lang="en-US" sz="2000" dirty="0" smtClean="0">
                <a:solidFill>
                  <a:schemeClr val="tx1">
                    <a:lumMod val="65000"/>
                    <a:lumOff val="35000"/>
                  </a:schemeClr>
                </a:solidFill>
                <a:latin typeface="Californian FB" panose="0207040306080B030204" pitchFamily="18" charset="0"/>
              </a:rPr>
              <a:t>teep up/down in the middle, then mostly level: 27.8 kilometers, 17.3 miles, 7+ hours walking. Very long walk. Past 12</a:t>
            </a:r>
            <a:r>
              <a:rPr lang="en-US" sz="2000" baseline="30000" dirty="0" smtClean="0">
                <a:solidFill>
                  <a:schemeClr val="tx1">
                    <a:lumMod val="65000"/>
                    <a:lumOff val="35000"/>
                  </a:schemeClr>
                </a:solidFill>
                <a:latin typeface="Californian FB" panose="0207040306080B030204" pitchFamily="18" charset="0"/>
              </a:rPr>
              <a:t>th</a:t>
            </a:r>
            <a:r>
              <a:rPr lang="en-US" sz="2000" dirty="0" smtClean="0">
                <a:solidFill>
                  <a:schemeClr val="tx1">
                    <a:lumMod val="65000"/>
                    <a:lumOff val="35000"/>
                  </a:schemeClr>
                </a:solidFill>
                <a:latin typeface="Californian FB" panose="0207040306080B030204" pitchFamily="18" charset="0"/>
              </a:rPr>
              <a:t> century church linked to the Knights Templar and based on the Holy </a:t>
            </a:r>
            <a:r>
              <a:rPr lang="en-US" sz="2000" dirty="0" err="1" smtClean="0">
                <a:solidFill>
                  <a:schemeClr val="tx1">
                    <a:lumMod val="65000"/>
                    <a:lumOff val="35000"/>
                  </a:schemeClr>
                </a:solidFill>
                <a:latin typeface="Californian FB" panose="0207040306080B030204" pitchFamily="18" charset="0"/>
              </a:rPr>
              <a:t>Sepulchre</a:t>
            </a:r>
            <a:r>
              <a:rPr lang="en-US" sz="2000" dirty="0" smtClean="0">
                <a:solidFill>
                  <a:schemeClr val="tx1">
                    <a:lumMod val="65000"/>
                    <a:lumOff val="35000"/>
                  </a:schemeClr>
                </a:solidFill>
                <a:latin typeface="Californian FB" panose="0207040306080B030204" pitchFamily="18" charset="0"/>
              </a:rPr>
              <a:t> in Jerusalem. </a:t>
            </a:r>
            <a:r>
              <a:rPr lang="en-US" sz="2000" dirty="0" err="1" smtClean="0">
                <a:solidFill>
                  <a:schemeClr val="tx1">
                    <a:lumMod val="65000"/>
                    <a:lumOff val="35000"/>
                  </a:schemeClr>
                </a:solidFill>
                <a:latin typeface="Californian FB" panose="0207040306080B030204" pitchFamily="18" charset="0"/>
              </a:rPr>
              <a:t>Viana</a:t>
            </a:r>
            <a:r>
              <a:rPr lang="en-US" sz="2000" dirty="0" smtClean="0">
                <a:solidFill>
                  <a:schemeClr val="tx1">
                    <a:lumMod val="65000"/>
                    <a:lumOff val="35000"/>
                  </a:schemeClr>
                </a:solidFill>
                <a:latin typeface="Californian FB" panose="0207040306080B030204" pitchFamily="18" charset="0"/>
              </a:rPr>
              <a:t> is a beautiful old town that has supported pilgrims since the 15</a:t>
            </a:r>
            <a:r>
              <a:rPr lang="en-US" sz="2000" baseline="30000" dirty="0" smtClean="0">
                <a:solidFill>
                  <a:schemeClr val="tx1">
                    <a:lumMod val="65000"/>
                    <a:lumOff val="35000"/>
                  </a:schemeClr>
                </a:solidFill>
                <a:latin typeface="Californian FB" panose="0207040306080B030204" pitchFamily="18" charset="0"/>
              </a:rPr>
              <a:t>th</a:t>
            </a:r>
            <a:r>
              <a:rPr lang="en-US" sz="2000" dirty="0" smtClean="0">
                <a:solidFill>
                  <a:schemeClr val="tx1">
                    <a:lumMod val="65000"/>
                    <a:lumOff val="35000"/>
                  </a:schemeClr>
                </a:solidFill>
                <a:latin typeface="Californian FB" panose="0207040306080B030204" pitchFamily="18" charset="0"/>
              </a:rPr>
              <a:t> century.</a:t>
            </a:r>
            <a:endParaRPr lang="en-US" sz="2000" dirty="0">
              <a:solidFill>
                <a:schemeClr val="tx1">
                  <a:lumMod val="65000"/>
                  <a:lumOff val="35000"/>
                </a:schemeClr>
              </a:solidFill>
              <a:latin typeface="Californian FB" panose="0207040306080B030204" pitchFamily="18" charset="0"/>
            </a:endParaRPr>
          </a:p>
        </p:txBody>
      </p:sp>
      <p:sp>
        <p:nvSpPr>
          <p:cNvPr id="2" name="Title 1"/>
          <p:cNvSpPr>
            <a:spLocks noGrp="1"/>
          </p:cNvSpPr>
          <p:nvPr>
            <p:ph type="ctrTitle"/>
          </p:nvPr>
        </p:nvSpPr>
        <p:spPr>
          <a:xfrm>
            <a:off x="685800" y="1"/>
            <a:ext cx="7772400" cy="685799"/>
          </a:xfrm>
        </p:spPr>
        <p:txBody>
          <a:bodyPr/>
          <a:lstStyle/>
          <a:p>
            <a:r>
              <a:rPr lang="en-US" sz="3200" dirty="0" smtClean="0">
                <a:solidFill>
                  <a:schemeClr val="tx1">
                    <a:lumMod val="65000"/>
                    <a:lumOff val="35000"/>
                  </a:schemeClr>
                </a:solidFill>
                <a:effectLst/>
                <a:latin typeface="Californian FB" panose="0207040306080B030204" pitchFamily="18" charset="0"/>
              </a:rPr>
              <a:t>Day </a:t>
            </a:r>
            <a:r>
              <a:rPr lang="en-US" sz="3200" dirty="0">
                <a:solidFill>
                  <a:schemeClr val="tx1">
                    <a:lumMod val="65000"/>
                    <a:lumOff val="35000"/>
                  </a:schemeClr>
                </a:solidFill>
                <a:effectLst/>
                <a:latin typeface="Californian FB" panose="0207040306080B030204" pitchFamily="18" charset="0"/>
              </a:rPr>
              <a:t>8</a:t>
            </a:r>
            <a:r>
              <a:rPr lang="en-US" sz="3200" dirty="0" smtClean="0">
                <a:solidFill>
                  <a:schemeClr val="tx1">
                    <a:lumMod val="65000"/>
                    <a:lumOff val="35000"/>
                  </a:schemeClr>
                </a:solidFill>
                <a:effectLst/>
                <a:latin typeface="Californian FB" panose="0207040306080B030204" pitchFamily="18" charset="0"/>
              </a:rPr>
              <a:t>: Los Arcos to </a:t>
            </a:r>
            <a:r>
              <a:rPr lang="en-US" sz="3200" dirty="0" err="1" smtClean="0">
                <a:solidFill>
                  <a:schemeClr val="tx1">
                    <a:lumMod val="65000"/>
                    <a:lumOff val="35000"/>
                  </a:schemeClr>
                </a:solidFill>
                <a:effectLst/>
                <a:latin typeface="Californian FB" panose="0207040306080B030204" pitchFamily="18" charset="0"/>
              </a:rPr>
              <a:t>Logro</a:t>
            </a:r>
            <a:r>
              <a:rPr lang="en-US" sz="3200" dirty="0" err="1" smtClean="0">
                <a:solidFill>
                  <a:schemeClr val="tx1">
                    <a:lumMod val="65000"/>
                    <a:lumOff val="35000"/>
                  </a:schemeClr>
                </a:solidFill>
                <a:effectLst/>
                <a:latin typeface="Calibri" panose="020F0502020204030204" pitchFamily="34" charset="0"/>
                <a:cs typeface="Calibri" panose="020F0502020204030204" pitchFamily="34" charset="0"/>
              </a:rPr>
              <a:t>ñ</a:t>
            </a:r>
            <a:r>
              <a:rPr lang="en-US" sz="3200" dirty="0" err="1" smtClean="0">
                <a:solidFill>
                  <a:schemeClr val="tx1">
                    <a:lumMod val="65000"/>
                    <a:lumOff val="35000"/>
                  </a:schemeClr>
                </a:solidFill>
                <a:effectLst/>
                <a:latin typeface="Californian FB" panose="0207040306080B030204" pitchFamily="18" charset="0"/>
              </a:rPr>
              <a:t>o</a:t>
            </a:r>
            <a:endParaRPr lang="en-US" sz="3200" dirty="0">
              <a:solidFill>
                <a:schemeClr val="tx1">
                  <a:lumMod val="65000"/>
                  <a:lumOff val="35000"/>
                </a:schemeClr>
              </a:solidFill>
              <a:effectLst/>
              <a:latin typeface="Californian FB" panose="0207040306080B030204" pitchFamily="18"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6406" y="6248400"/>
            <a:ext cx="5551394" cy="550434"/>
          </a:xfrm>
          <a:prstGeom prst="rect">
            <a:avLst/>
          </a:prstGeom>
        </p:spPr>
      </p:pic>
      <p:sp>
        <p:nvSpPr>
          <p:cNvPr id="13" name="4-Point Star 12"/>
          <p:cNvSpPr/>
          <p:nvPr/>
        </p:nvSpPr>
        <p:spPr>
          <a:xfrm>
            <a:off x="8187494" y="6454588"/>
            <a:ext cx="270706" cy="327905"/>
          </a:xfrm>
          <a:prstGeom prst="star4">
            <a:avLst/>
          </a:prstGeom>
          <a:solidFill>
            <a:srgbClr val="FFC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76" y="1905000"/>
            <a:ext cx="3550024" cy="464091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4876" y="1905000"/>
            <a:ext cx="3744723" cy="4322208"/>
          </a:xfrm>
          <a:prstGeom prst="rect">
            <a:avLst/>
          </a:prstGeom>
        </p:spPr>
      </p:pic>
      <p:sp>
        <p:nvSpPr>
          <p:cNvPr id="8" name="Subtitle 2"/>
          <p:cNvSpPr txBox="1">
            <a:spLocks/>
          </p:cNvSpPr>
          <p:nvPr/>
        </p:nvSpPr>
        <p:spPr>
          <a:xfrm>
            <a:off x="6900106" y="6324600"/>
            <a:ext cx="1558094" cy="381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pPr algn="l"/>
            <a:r>
              <a:rPr lang="en-US" sz="1600" b="1" dirty="0" smtClean="0">
                <a:solidFill>
                  <a:schemeClr val="tx1">
                    <a:lumMod val="65000"/>
                    <a:lumOff val="35000"/>
                  </a:schemeClr>
                </a:solidFill>
                <a:latin typeface="Californian FB" panose="0207040306080B030204" pitchFamily="18" charset="0"/>
              </a:rPr>
              <a:t>September 27</a:t>
            </a:r>
            <a:endParaRPr lang="en-US" sz="1600" b="1" dirty="0">
              <a:solidFill>
                <a:schemeClr val="tx1">
                  <a:lumMod val="65000"/>
                  <a:lumOff val="35000"/>
                </a:schemeClr>
              </a:solidFill>
              <a:latin typeface="Californian FB" panose="0207040306080B030204" pitchFamily="18" charset="0"/>
            </a:endParaRPr>
          </a:p>
        </p:txBody>
      </p:sp>
    </p:spTree>
    <p:extLst>
      <p:ext uri="{BB962C8B-B14F-4D97-AF65-F5344CB8AC3E}">
        <p14:creationId xmlns:p14="http://schemas.microsoft.com/office/powerpoint/2010/main" val="2068669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3447"/>
            <a:ext cx="4513681" cy="333935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53787"/>
            <a:ext cx="4518212" cy="326315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388659"/>
            <a:ext cx="4674224" cy="339314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6800" y="3352799"/>
            <a:ext cx="2649404" cy="3444955"/>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31642" y="4531195"/>
            <a:ext cx="1007558" cy="1088162"/>
          </a:xfrm>
          <a:prstGeom prst="rect">
            <a:avLst/>
          </a:prstGeom>
        </p:spPr>
      </p:pic>
    </p:spTree>
    <p:extLst>
      <p:ext uri="{BB962C8B-B14F-4D97-AF65-F5344CB8AC3E}">
        <p14:creationId xmlns:p14="http://schemas.microsoft.com/office/powerpoint/2010/main" val="378188373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6"/>
          <p:cNvSpPr>
            <a:spLocks noGrp="1"/>
          </p:cNvSpPr>
          <p:nvPr>
            <p:ph type="subTitle" idx="1"/>
          </p:nvPr>
        </p:nvSpPr>
        <p:spPr>
          <a:xfrm>
            <a:off x="4876800" y="1371600"/>
            <a:ext cx="1384227" cy="2226501"/>
          </a:xfrm>
          <a:solidFill>
            <a:schemeClr val="bg1">
              <a:alpha val="62000"/>
            </a:schemeClr>
          </a:solidFill>
        </p:spPr>
        <p:txBody>
          <a:bodyPr>
            <a:normAutofit/>
          </a:bodyPr>
          <a:lstStyle/>
          <a:p>
            <a:r>
              <a:rPr lang="en-US" sz="1800" dirty="0" smtClean="0">
                <a:solidFill>
                  <a:schemeClr val="tx1">
                    <a:lumMod val="75000"/>
                    <a:lumOff val="25000"/>
                  </a:schemeClr>
                </a:solidFill>
                <a:latin typeface="Californian FB" panose="0207040306080B030204" pitchFamily="18" charset="0"/>
              </a:rPr>
              <a:t>Logrono celebrated their annual wine festival the night we arrived.</a:t>
            </a:r>
            <a:endParaRPr lang="en-US" sz="1800" dirty="0">
              <a:solidFill>
                <a:schemeClr val="tx1">
                  <a:lumMod val="75000"/>
                  <a:lumOff val="25000"/>
                </a:schemeClr>
              </a:solidFill>
              <a:latin typeface="Californian FB" panose="0207040306080B030204"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6894"/>
            <a:ext cx="4876799" cy="375014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504" y="3919284"/>
            <a:ext cx="2199896" cy="286251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8400" y="26894"/>
            <a:ext cx="2856906" cy="3711191"/>
          </a:xfrm>
          <a:prstGeom prst="rect">
            <a:avLst/>
          </a:prstGeom>
        </p:spPr>
      </p:pic>
      <p:pic>
        <p:nvPicPr>
          <p:cNvPr id="9" name="Camino-8 Day-LogronoDrum_HEV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254375" y="3779626"/>
            <a:ext cx="5432425" cy="3078374"/>
          </a:xfrm>
          <a:prstGeom prst="rect">
            <a:avLst/>
          </a:prstGeom>
        </p:spPr>
      </p:pic>
    </p:spTree>
    <p:extLst>
      <p:ext uri="{BB962C8B-B14F-4D97-AF65-F5344CB8AC3E}">
        <p14:creationId xmlns:p14="http://schemas.microsoft.com/office/powerpoint/2010/main" val="23698585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609600"/>
            <a:ext cx="9144000" cy="1219200"/>
          </a:xfrm>
        </p:spPr>
        <p:txBody>
          <a:bodyPr>
            <a:noAutofit/>
          </a:bodyPr>
          <a:lstStyle/>
          <a:p>
            <a:pPr algn="l"/>
            <a:r>
              <a:rPr lang="en-US" sz="2000" dirty="0" smtClean="0">
                <a:solidFill>
                  <a:schemeClr val="tx1">
                    <a:lumMod val="65000"/>
                    <a:lumOff val="35000"/>
                  </a:schemeClr>
                </a:solidFill>
                <a:latin typeface="Californian FB" panose="0207040306080B030204" pitchFamily="18" charset="0"/>
              </a:rPr>
              <a:t>Mostly uphill: 12.7 kilometers, 7.9 miles, 4 hours walking. Busy city streets then very long park and greenway to the trails outside of </a:t>
            </a:r>
            <a:r>
              <a:rPr lang="en-US" sz="2000" dirty="0" err="1" smtClean="0">
                <a:solidFill>
                  <a:schemeClr val="tx1">
                    <a:lumMod val="65000"/>
                    <a:lumOff val="35000"/>
                  </a:schemeClr>
                </a:solidFill>
                <a:latin typeface="Californian FB" panose="0207040306080B030204" pitchFamily="18" charset="0"/>
              </a:rPr>
              <a:t>Logro</a:t>
            </a:r>
            <a:r>
              <a:rPr lang="en-US" sz="2000" dirty="0" err="1" smtClean="0">
                <a:solidFill>
                  <a:schemeClr val="tx1">
                    <a:lumMod val="65000"/>
                    <a:lumOff val="35000"/>
                  </a:schemeClr>
                </a:solidFill>
                <a:latin typeface="Californian FB" panose="0207040306080B030204" pitchFamily="18" charset="0"/>
                <a:cs typeface="Calibri" panose="020F0502020204030204" pitchFamily="34" charset="0"/>
              </a:rPr>
              <a:t>ñ</a:t>
            </a:r>
            <a:r>
              <a:rPr lang="en-US" sz="2000" dirty="0" err="1" smtClean="0">
                <a:solidFill>
                  <a:schemeClr val="tx1">
                    <a:lumMod val="65000"/>
                    <a:lumOff val="35000"/>
                  </a:schemeClr>
                </a:solidFill>
                <a:latin typeface="Californian FB" panose="0207040306080B030204" pitchFamily="18" charset="0"/>
              </a:rPr>
              <a:t>o</a:t>
            </a:r>
            <a:r>
              <a:rPr lang="en-US" sz="2000" dirty="0" smtClean="0">
                <a:solidFill>
                  <a:schemeClr val="tx1">
                    <a:lumMod val="65000"/>
                    <a:lumOff val="35000"/>
                  </a:schemeClr>
                </a:solidFill>
                <a:latin typeface="Californian FB" panose="0207040306080B030204" pitchFamily="18" charset="0"/>
              </a:rPr>
              <a:t>. The Camino continues through the Rioja wine country. In Navarrete I connect with Camino friends over fantastic tapas, good, cold beer, excellent local red and white wine for 1.5€ per glass.</a:t>
            </a:r>
            <a:endParaRPr lang="en-US" sz="2000" dirty="0">
              <a:solidFill>
                <a:schemeClr val="tx1">
                  <a:lumMod val="65000"/>
                  <a:lumOff val="35000"/>
                </a:schemeClr>
              </a:solidFill>
              <a:latin typeface="Californian FB" panose="0207040306080B030204" pitchFamily="18" charset="0"/>
            </a:endParaRPr>
          </a:p>
        </p:txBody>
      </p:sp>
      <p:sp>
        <p:nvSpPr>
          <p:cNvPr id="2" name="Title 1"/>
          <p:cNvSpPr>
            <a:spLocks noGrp="1"/>
          </p:cNvSpPr>
          <p:nvPr>
            <p:ph type="ctrTitle"/>
          </p:nvPr>
        </p:nvSpPr>
        <p:spPr>
          <a:xfrm>
            <a:off x="685800" y="1"/>
            <a:ext cx="7772400" cy="685799"/>
          </a:xfrm>
        </p:spPr>
        <p:txBody>
          <a:bodyPr/>
          <a:lstStyle/>
          <a:p>
            <a:r>
              <a:rPr lang="en-US" sz="3200" dirty="0" smtClean="0">
                <a:solidFill>
                  <a:schemeClr val="tx1">
                    <a:lumMod val="65000"/>
                    <a:lumOff val="35000"/>
                  </a:schemeClr>
                </a:solidFill>
                <a:effectLst/>
                <a:latin typeface="Californian FB" panose="0207040306080B030204" pitchFamily="18" charset="0"/>
              </a:rPr>
              <a:t>Day 9: </a:t>
            </a:r>
            <a:r>
              <a:rPr lang="en-US" sz="3200" dirty="0" err="1" smtClean="0">
                <a:solidFill>
                  <a:schemeClr val="tx1">
                    <a:lumMod val="65000"/>
                    <a:lumOff val="35000"/>
                  </a:schemeClr>
                </a:solidFill>
                <a:effectLst/>
                <a:latin typeface="Californian FB" panose="0207040306080B030204" pitchFamily="18" charset="0"/>
              </a:rPr>
              <a:t>Logro</a:t>
            </a:r>
            <a:r>
              <a:rPr lang="en-US" sz="3200" dirty="0" err="1" smtClean="0">
                <a:solidFill>
                  <a:schemeClr val="tx1">
                    <a:lumMod val="65000"/>
                    <a:lumOff val="35000"/>
                  </a:schemeClr>
                </a:solidFill>
                <a:effectLst/>
                <a:latin typeface="Calibri" panose="020F0502020204030204" pitchFamily="34" charset="0"/>
                <a:cs typeface="Calibri" panose="020F0502020204030204" pitchFamily="34" charset="0"/>
              </a:rPr>
              <a:t>ñ</a:t>
            </a:r>
            <a:r>
              <a:rPr lang="en-US" sz="3200" dirty="0" err="1" smtClean="0">
                <a:solidFill>
                  <a:schemeClr val="tx1">
                    <a:lumMod val="65000"/>
                    <a:lumOff val="35000"/>
                  </a:schemeClr>
                </a:solidFill>
                <a:effectLst/>
                <a:latin typeface="Californian FB" panose="0207040306080B030204" pitchFamily="18" charset="0"/>
              </a:rPr>
              <a:t>o</a:t>
            </a:r>
            <a:r>
              <a:rPr lang="en-US" sz="3200" dirty="0" smtClean="0">
                <a:solidFill>
                  <a:schemeClr val="tx1">
                    <a:lumMod val="65000"/>
                    <a:lumOff val="35000"/>
                  </a:schemeClr>
                </a:solidFill>
                <a:effectLst/>
                <a:latin typeface="Californian FB" panose="0207040306080B030204" pitchFamily="18" charset="0"/>
              </a:rPr>
              <a:t> to Navarrete</a:t>
            </a:r>
            <a:endParaRPr lang="en-US" sz="3200" dirty="0">
              <a:solidFill>
                <a:schemeClr val="tx1">
                  <a:lumMod val="65000"/>
                  <a:lumOff val="35000"/>
                </a:schemeClr>
              </a:solidFill>
              <a:effectLst/>
              <a:latin typeface="Californian FB" panose="0207040306080B030204" pitchFamily="18" charset="0"/>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6406" y="6248400"/>
            <a:ext cx="5551394" cy="550434"/>
          </a:xfrm>
          <a:prstGeom prst="rect">
            <a:avLst/>
          </a:prstGeom>
        </p:spPr>
      </p:pic>
      <p:sp>
        <p:nvSpPr>
          <p:cNvPr id="13" name="4-Point Star 12"/>
          <p:cNvSpPr/>
          <p:nvPr/>
        </p:nvSpPr>
        <p:spPr>
          <a:xfrm>
            <a:off x="8147153" y="6454588"/>
            <a:ext cx="270706" cy="327905"/>
          </a:xfrm>
          <a:prstGeom prst="star4">
            <a:avLst/>
          </a:prstGeom>
          <a:solidFill>
            <a:srgbClr val="FFC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898497"/>
            <a:ext cx="3269454" cy="4197503"/>
          </a:xfrm>
          <a:prstGeom prst="rect">
            <a:avLst/>
          </a:prstGeom>
        </p:spPr>
      </p:pic>
      <p:pic>
        <p:nvPicPr>
          <p:cNvPr id="7" name="Picture 6"/>
          <p:cNvPicPr>
            <a:picLocks noChangeAspect="1"/>
          </p:cNvPicPr>
          <p:nvPr/>
        </p:nvPicPr>
        <p:blipFill>
          <a:blip r:embed="rId4"/>
          <a:stretch>
            <a:fillRect/>
          </a:stretch>
        </p:blipFill>
        <p:spPr>
          <a:xfrm>
            <a:off x="3486150" y="1918220"/>
            <a:ext cx="5581650" cy="417778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0200" y="6165697"/>
            <a:ext cx="571108" cy="616796"/>
          </a:xfrm>
          <a:prstGeom prst="rect">
            <a:avLst/>
          </a:prstGeom>
        </p:spPr>
      </p:pic>
      <p:sp>
        <p:nvSpPr>
          <p:cNvPr id="9" name="Subtitle 2"/>
          <p:cNvSpPr txBox="1">
            <a:spLocks/>
          </p:cNvSpPr>
          <p:nvPr/>
        </p:nvSpPr>
        <p:spPr>
          <a:xfrm>
            <a:off x="6900106" y="6324600"/>
            <a:ext cx="1558094" cy="381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pPr algn="l"/>
            <a:r>
              <a:rPr lang="en-US" sz="1600" b="1" dirty="0" smtClean="0">
                <a:solidFill>
                  <a:schemeClr val="tx1">
                    <a:lumMod val="65000"/>
                    <a:lumOff val="35000"/>
                  </a:schemeClr>
                </a:solidFill>
                <a:latin typeface="Californian FB" panose="0207040306080B030204" pitchFamily="18" charset="0"/>
              </a:rPr>
              <a:t>September 28</a:t>
            </a:r>
            <a:endParaRPr lang="en-US" sz="1600" b="1" dirty="0">
              <a:solidFill>
                <a:schemeClr val="tx1">
                  <a:lumMod val="65000"/>
                  <a:lumOff val="35000"/>
                </a:schemeClr>
              </a:solidFill>
              <a:latin typeface="Californian FB" panose="0207040306080B030204" pitchFamily="18" charset="0"/>
            </a:endParaRPr>
          </a:p>
        </p:txBody>
      </p:sp>
    </p:spTree>
    <p:extLst>
      <p:ext uri="{BB962C8B-B14F-4D97-AF65-F5344CB8AC3E}">
        <p14:creationId xmlns:p14="http://schemas.microsoft.com/office/powerpoint/2010/main" val="1637081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76200"/>
            <a:ext cx="4847696" cy="457200"/>
          </a:xfrm>
        </p:spPr>
        <p:txBody>
          <a:bodyPr anchor="ctr"/>
          <a:lstStyle/>
          <a:p>
            <a:r>
              <a:rPr lang="en-US" sz="2800" dirty="0" smtClean="0">
                <a:solidFill>
                  <a:schemeClr val="tx1">
                    <a:lumMod val="85000"/>
                    <a:lumOff val="15000"/>
                  </a:schemeClr>
                </a:solidFill>
                <a:effectLst/>
                <a:latin typeface="Californian FB" panose="0207040306080B030204" pitchFamily="18" charset="0"/>
              </a:rPr>
              <a:t>Current History</a:t>
            </a:r>
            <a:endParaRPr lang="en-US" sz="2000" dirty="0">
              <a:solidFill>
                <a:schemeClr val="tx1">
                  <a:lumMod val="85000"/>
                  <a:lumOff val="15000"/>
                </a:schemeClr>
              </a:solidFill>
              <a:effectLst/>
              <a:latin typeface="Californian FB" panose="0207040306080B030204" pitchFamily="18" charset="0"/>
            </a:endParaRPr>
          </a:p>
        </p:txBody>
      </p:sp>
      <p:sp>
        <p:nvSpPr>
          <p:cNvPr id="3" name="Subtitle 2"/>
          <p:cNvSpPr>
            <a:spLocks noGrp="1"/>
          </p:cNvSpPr>
          <p:nvPr>
            <p:ph type="subTitle" idx="1"/>
          </p:nvPr>
        </p:nvSpPr>
        <p:spPr>
          <a:xfrm>
            <a:off x="35859" y="774429"/>
            <a:ext cx="5914495" cy="6007371"/>
          </a:xfrm>
        </p:spPr>
        <p:txBody>
          <a:bodyPr>
            <a:noAutofit/>
          </a:bodyPr>
          <a:lstStyle/>
          <a:p>
            <a:pPr marL="342900" indent="-342900" algn="l" fontAlgn="base">
              <a:buFont typeface="Arial" panose="020B0604020202020204" pitchFamily="34" charset="0"/>
              <a:buChar char="•"/>
            </a:pPr>
            <a:r>
              <a:rPr lang="en-US" sz="2000" dirty="0">
                <a:solidFill>
                  <a:schemeClr val="tx1">
                    <a:lumMod val="85000"/>
                    <a:lumOff val="15000"/>
                  </a:schemeClr>
                </a:solidFill>
                <a:latin typeface="Californian FB" panose="0207040306080B030204" pitchFamily="18" charset="0"/>
              </a:rPr>
              <a:t>In the 1970s a few hearty adventurers began to explore the route</a:t>
            </a:r>
          </a:p>
          <a:p>
            <a:pPr marL="800100" lvl="1" indent="-342900" algn="l" fontAlgn="base">
              <a:buFont typeface="Arial" panose="020B0604020202020204" pitchFamily="34" charset="0"/>
              <a:buChar char="•"/>
            </a:pPr>
            <a:r>
              <a:rPr lang="en-US" sz="2000" dirty="0">
                <a:solidFill>
                  <a:schemeClr val="tx1">
                    <a:lumMod val="85000"/>
                    <a:lumOff val="15000"/>
                  </a:schemeClr>
                </a:solidFill>
                <a:latin typeface="Californian FB" panose="0207040306080B030204" pitchFamily="18" charset="0"/>
              </a:rPr>
              <a:t>Religious and many secular Pilgrims</a:t>
            </a:r>
          </a:p>
          <a:p>
            <a:pPr marL="342900" indent="-342900" algn="l" fontAlgn="base">
              <a:buFont typeface="Arial" panose="020B0604020202020204" pitchFamily="34" charset="0"/>
              <a:buChar char="•"/>
            </a:pPr>
            <a:r>
              <a:rPr lang="en-US" sz="2000" dirty="0">
                <a:solidFill>
                  <a:schemeClr val="tx1">
                    <a:lumMod val="85000"/>
                    <a:lumOff val="15000"/>
                  </a:schemeClr>
                </a:solidFill>
                <a:latin typeface="Californian FB" panose="0207040306080B030204" pitchFamily="18" charset="0"/>
              </a:rPr>
              <a:t>In 1972 six arrived in Santiago</a:t>
            </a:r>
          </a:p>
          <a:p>
            <a:pPr marL="342900" indent="-342900" algn="l" fontAlgn="base">
              <a:buFont typeface="Arial" panose="020B0604020202020204" pitchFamily="34" charset="0"/>
              <a:buChar char="•"/>
            </a:pPr>
            <a:r>
              <a:rPr lang="en-US" sz="2000" dirty="0">
                <a:solidFill>
                  <a:schemeClr val="tx1">
                    <a:lumMod val="85000"/>
                    <a:lumOff val="15000"/>
                  </a:schemeClr>
                </a:solidFill>
                <a:latin typeface="Californian FB" panose="0207040306080B030204" pitchFamily="18" charset="0"/>
              </a:rPr>
              <a:t>In 1987 ~3,000 (twice as many men as women)</a:t>
            </a:r>
          </a:p>
          <a:p>
            <a:pPr marL="342900" indent="-342900" algn="l" fontAlgn="base">
              <a:buFont typeface="Arial" panose="020B0604020202020204" pitchFamily="34" charset="0"/>
              <a:buChar char="•"/>
            </a:pPr>
            <a:r>
              <a:rPr lang="en-US" sz="2000" dirty="0">
                <a:solidFill>
                  <a:schemeClr val="tx1">
                    <a:lumMod val="85000"/>
                    <a:lumOff val="15000"/>
                  </a:schemeClr>
                </a:solidFill>
                <a:latin typeface="Californian FB" panose="0207040306080B030204" pitchFamily="18" charset="0"/>
              </a:rPr>
              <a:t>Now an international phenomenon</a:t>
            </a:r>
          </a:p>
          <a:p>
            <a:pPr marL="342900" indent="-342900" algn="l" fontAlgn="base">
              <a:buFont typeface="Arial" panose="020B0604020202020204" pitchFamily="34" charset="0"/>
              <a:buChar char="•"/>
            </a:pPr>
            <a:r>
              <a:rPr lang="en-US" sz="2000" dirty="0">
                <a:solidFill>
                  <a:schemeClr val="tx1">
                    <a:lumMod val="85000"/>
                    <a:lumOff val="15000"/>
                  </a:schemeClr>
                </a:solidFill>
                <a:latin typeface="Californian FB" panose="0207040306080B030204" pitchFamily="18" charset="0"/>
              </a:rPr>
              <a:t>In 2010 (Holy Year) 272,000</a:t>
            </a:r>
          </a:p>
          <a:p>
            <a:pPr marL="342900" indent="-342900" algn="l" fontAlgn="base">
              <a:buFont typeface="Arial" panose="020B0604020202020204" pitchFamily="34" charset="0"/>
              <a:buChar char="•"/>
            </a:pPr>
            <a:r>
              <a:rPr lang="en-US" sz="2000" dirty="0">
                <a:solidFill>
                  <a:schemeClr val="tx1">
                    <a:lumMod val="85000"/>
                    <a:lumOff val="15000"/>
                  </a:schemeClr>
                </a:solidFill>
                <a:latin typeface="Californian FB" panose="0207040306080B030204" pitchFamily="18" charset="0"/>
              </a:rPr>
              <a:t>In 2016 the number was ~278,000</a:t>
            </a:r>
          </a:p>
          <a:p>
            <a:pPr marL="342900" indent="-342900" algn="l" fontAlgn="base">
              <a:buFont typeface="Arial" panose="020B0604020202020204" pitchFamily="34" charset="0"/>
              <a:buChar char="•"/>
            </a:pPr>
            <a:r>
              <a:rPr lang="en-US" sz="2000" dirty="0">
                <a:solidFill>
                  <a:schemeClr val="tx1">
                    <a:lumMod val="85000"/>
                    <a:lumOff val="15000"/>
                  </a:schemeClr>
                </a:solidFill>
                <a:latin typeface="Californian FB" panose="0207040306080B030204" pitchFamily="18" charset="0"/>
              </a:rPr>
              <a:t>In 2018 the number was 327,378 and half were men and half were women</a:t>
            </a:r>
          </a:p>
          <a:p>
            <a:pPr marL="342900" indent="-342900" algn="l" fontAlgn="base">
              <a:buFont typeface="Arial" panose="020B0604020202020204" pitchFamily="34" charset="0"/>
              <a:buChar char="•"/>
            </a:pPr>
            <a:r>
              <a:rPr lang="en-US" sz="2000" dirty="0">
                <a:solidFill>
                  <a:schemeClr val="tx1">
                    <a:lumMod val="85000"/>
                    <a:lumOff val="15000"/>
                  </a:schemeClr>
                </a:solidFill>
                <a:latin typeface="Californian FB" panose="0207040306080B030204" pitchFamily="18" charset="0"/>
              </a:rPr>
              <a:t>In 2019 over 345,000 arrived Santiago &amp; received Compostela</a:t>
            </a:r>
          </a:p>
          <a:p>
            <a:pPr marL="342900" indent="-342900" algn="l" fontAlgn="base">
              <a:buFont typeface="Arial" panose="020B0604020202020204" pitchFamily="34" charset="0"/>
              <a:buChar char="•"/>
            </a:pPr>
            <a:r>
              <a:rPr lang="en-US" sz="2000" dirty="0" smtClean="0">
                <a:solidFill>
                  <a:schemeClr val="tx1">
                    <a:lumMod val="85000"/>
                    <a:lumOff val="15000"/>
                  </a:schemeClr>
                </a:solidFill>
                <a:latin typeface="Californian FB" panose="0207040306080B030204" pitchFamily="18" charset="0"/>
              </a:rPr>
              <a:t>In 2020 Camino closed due to global pandemic</a:t>
            </a:r>
          </a:p>
          <a:p>
            <a:pPr marL="342900" indent="-342900" algn="l" fontAlgn="base">
              <a:buFont typeface="Arial" panose="020B0604020202020204" pitchFamily="34" charset="0"/>
              <a:buChar char="•"/>
            </a:pPr>
            <a:r>
              <a:rPr lang="en-US" sz="2000" dirty="0" smtClean="0">
                <a:solidFill>
                  <a:schemeClr val="tx1">
                    <a:lumMod val="85000"/>
                    <a:lumOff val="15000"/>
                  </a:schemeClr>
                </a:solidFill>
                <a:latin typeface="Californian FB" panose="0207040306080B030204" pitchFamily="18" charset="0"/>
              </a:rPr>
              <a:t>Pilgrims greet each other by saying “Buen Camino”</a:t>
            </a:r>
            <a:endParaRPr lang="en-US" sz="2000" dirty="0">
              <a:solidFill>
                <a:schemeClr val="tx1">
                  <a:lumMod val="85000"/>
                  <a:lumOff val="15000"/>
                </a:schemeClr>
              </a:solidFill>
              <a:latin typeface="Californian FB" panose="0207040306080B030204" pitchFamily="18" charset="0"/>
            </a:endParaRPr>
          </a:p>
          <a:p>
            <a:pPr algn="l"/>
            <a:r>
              <a:rPr lang="en-US" sz="2000" dirty="0">
                <a:solidFill>
                  <a:schemeClr val="tx1">
                    <a:lumMod val="85000"/>
                    <a:lumOff val="15000"/>
                  </a:schemeClr>
                </a:solidFill>
                <a:latin typeface="Californian FB" panose="0207040306080B030204" pitchFamily="18" charset="0"/>
              </a:rPr>
              <a:t/>
            </a:r>
            <a:br>
              <a:rPr lang="en-US" sz="2000" dirty="0">
                <a:solidFill>
                  <a:schemeClr val="tx1">
                    <a:lumMod val="85000"/>
                    <a:lumOff val="15000"/>
                  </a:schemeClr>
                </a:solidFill>
                <a:latin typeface="Californian FB" panose="0207040306080B030204" pitchFamily="18" charset="0"/>
              </a:rPr>
            </a:br>
            <a:endParaRPr lang="en-US" sz="2000" dirty="0">
              <a:solidFill>
                <a:schemeClr val="tx1">
                  <a:lumMod val="85000"/>
                  <a:lumOff val="15000"/>
                </a:schemeClr>
              </a:solidFill>
              <a:latin typeface="Californian FB" panose="0207040306080B0302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781279"/>
            <a:ext cx="3276600" cy="4324121"/>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0333" y="5486400"/>
            <a:ext cx="1058333" cy="1143000"/>
          </a:xfrm>
          <a:prstGeom prst="rect">
            <a:avLst/>
          </a:prstGeom>
        </p:spPr>
      </p:pic>
    </p:spTree>
    <p:extLst>
      <p:ext uri="{BB962C8B-B14F-4D97-AF65-F5344CB8AC3E}">
        <p14:creationId xmlns:p14="http://schemas.microsoft.com/office/powerpoint/2010/main" val="38574797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1642" y="4531195"/>
            <a:ext cx="1007558" cy="1088162"/>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59" y="0"/>
            <a:ext cx="4944040" cy="329104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082" y="3367243"/>
            <a:ext cx="4807029" cy="346339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8859" y="846156"/>
            <a:ext cx="4151725" cy="5402244"/>
          </a:xfrm>
          <a:prstGeom prst="rect">
            <a:avLst/>
          </a:prstGeom>
        </p:spPr>
      </p:pic>
    </p:spTree>
    <p:extLst>
      <p:ext uri="{BB962C8B-B14F-4D97-AF65-F5344CB8AC3E}">
        <p14:creationId xmlns:p14="http://schemas.microsoft.com/office/powerpoint/2010/main" val="363683916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0" y="4343400"/>
            <a:ext cx="584224" cy="63096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94" y="62753"/>
            <a:ext cx="4587204" cy="327953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8541" y="69742"/>
            <a:ext cx="4392706" cy="328599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6082" y="3393141"/>
            <a:ext cx="2611718" cy="3402106"/>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35" y="3420116"/>
            <a:ext cx="2637602" cy="3375131"/>
          </a:xfrm>
          <a:prstGeom prst="rect">
            <a:avLst/>
          </a:prstGeom>
        </p:spPr>
      </p:pic>
      <p:pic>
        <p:nvPicPr>
          <p:cNvPr id="7" name="Picture 6"/>
          <p:cNvPicPr>
            <a:picLocks noChangeAspect="1"/>
          </p:cNvPicPr>
          <p:nvPr/>
        </p:nvPicPr>
        <p:blipFill>
          <a:blip r:embed="rId7"/>
          <a:stretch>
            <a:fillRect/>
          </a:stretch>
        </p:blipFill>
        <p:spPr>
          <a:xfrm>
            <a:off x="2819400" y="3375212"/>
            <a:ext cx="2800659" cy="3420035"/>
          </a:xfrm>
          <a:prstGeom prst="rect">
            <a:avLst/>
          </a:prstGeom>
        </p:spPr>
      </p:pic>
      <p:pic>
        <p:nvPicPr>
          <p:cNvPr id="11" name="Picture 10"/>
          <p:cNvPicPr>
            <a:picLocks noChangeAspect="1"/>
          </p:cNvPicPr>
          <p:nvPr/>
        </p:nvPicPr>
        <p:blipFill>
          <a:blip r:embed="rId8"/>
          <a:stretch>
            <a:fillRect/>
          </a:stretch>
        </p:blipFill>
        <p:spPr>
          <a:xfrm>
            <a:off x="5773927" y="5759347"/>
            <a:ext cx="510332" cy="710160"/>
          </a:xfrm>
          <a:prstGeom prst="rect">
            <a:avLst/>
          </a:prstGeom>
        </p:spPr>
      </p:pic>
      <p:sp>
        <p:nvSpPr>
          <p:cNvPr id="9" name="Subtitle 2"/>
          <p:cNvSpPr txBox="1">
            <a:spLocks/>
          </p:cNvSpPr>
          <p:nvPr/>
        </p:nvSpPr>
        <p:spPr>
          <a:xfrm>
            <a:off x="76200" y="2777591"/>
            <a:ext cx="2247637" cy="57520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pPr algn="l"/>
            <a:r>
              <a:rPr lang="en-US" sz="1800" b="1" dirty="0" err="1" smtClean="0">
                <a:solidFill>
                  <a:schemeClr val="bg1"/>
                </a:solidFill>
                <a:latin typeface="Californian FB" panose="0207040306080B030204" pitchFamily="18" charset="0"/>
              </a:rPr>
              <a:t>Peregrino</a:t>
            </a:r>
            <a:r>
              <a:rPr lang="en-US" sz="1800" b="1" dirty="0" smtClean="0">
                <a:solidFill>
                  <a:schemeClr val="bg1"/>
                </a:solidFill>
                <a:latin typeface="Californian FB" panose="0207040306080B030204" pitchFamily="18" charset="0"/>
              </a:rPr>
              <a:t> </a:t>
            </a:r>
            <a:r>
              <a:rPr lang="en-US" sz="1800" b="1" dirty="0" err="1" smtClean="0">
                <a:solidFill>
                  <a:schemeClr val="bg1"/>
                </a:solidFill>
                <a:latin typeface="Californian FB" panose="0207040306080B030204" pitchFamily="18" charset="0"/>
              </a:rPr>
              <a:t>Koos</a:t>
            </a:r>
            <a:r>
              <a:rPr lang="en-US" sz="1800" b="1" dirty="0" smtClean="0">
                <a:solidFill>
                  <a:schemeClr val="bg1"/>
                </a:solidFill>
                <a:latin typeface="Californian FB" panose="0207040306080B030204" pitchFamily="18" charset="0"/>
              </a:rPr>
              <a:t> from the Netherlands</a:t>
            </a:r>
            <a:endParaRPr lang="en-US" sz="1800" b="1" dirty="0">
              <a:solidFill>
                <a:schemeClr val="bg1"/>
              </a:solidFill>
              <a:latin typeface="Californian FB" panose="0207040306080B030204" pitchFamily="18" charset="0"/>
            </a:endParaRPr>
          </a:p>
        </p:txBody>
      </p:sp>
    </p:spTree>
    <p:extLst>
      <p:ext uri="{BB962C8B-B14F-4D97-AF65-F5344CB8AC3E}">
        <p14:creationId xmlns:p14="http://schemas.microsoft.com/office/powerpoint/2010/main" val="175033882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609600"/>
            <a:ext cx="9144000" cy="1295400"/>
          </a:xfrm>
        </p:spPr>
        <p:txBody>
          <a:bodyPr>
            <a:noAutofit/>
          </a:bodyPr>
          <a:lstStyle/>
          <a:p>
            <a:pPr algn="l"/>
            <a:r>
              <a:rPr lang="en-US" sz="2000" dirty="0" smtClean="0">
                <a:solidFill>
                  <a:schemeClr val="tx1">
                    <a:lumMod val="65000"/>
                    <a:lumOff val="35000"/>
                  </a:schemeClr>
                </a:solidFill>
                <a:latin typeface="Californian FB" panose="0207040306080B030204" pitchFamily="18" charset="0"/>
              </a:rPr>
              <a:t>Mostly uphill: 16.2 kilometers, 10 miles, 4 hours walking</a:t>
            </a:r>
          </a:p>
          <a:p>
            <a:pPr algn="l"/>
            <a:r>
              <a:rPr lang="en-US" sz="2000" dirty="0" smtClean="0">
                <a:solidFill>
                  <a:schemeClr val="tx1">
                    <a:lumMod val="65000"/>
                    <a:lumOff val="35000"/>
                  </a:schemeClr>
                </a:solidFill>
                <a:latin typeface="Californian FB" panose="0207040306080B030204" pitchFamily="18" charset="0"/>
              </a:rPr>
              <a:t>Beautiful morning and walk through the heart of Rioja wine country. Nice food break in the middle of nowhere, then on to </a:t>
            </a:r>
            <a:r>
              <a:rPr lang="en-US" sz="2000" dirty="0" err="1" smtClean="0">
                <a:solidFill>
                  <a:schemeClr val="tx1">
                    <a:lumMod val="65000"/>
                    <a:lumOff val="35000"/>
                  </a:schemeClr>
                </a:solidFill>
                <a:latin typeface="Californian FB" panose="0207040306080B030204" pitchFamily="18" charset="0"/>
              </a:rPr>
              <a:t>N</a:t>
            </a:r>
            <a:r>
              <a:rPr lang="en-US" sz="2000" dirty="0" err="1" smtClean="0">
                <a:solidFill>
                  <a:schemeClr val="tx1">
                    <a:lumMod val="65000"/>
                    <a:lumOff val="35000"/>
                  </a:schemeClr>
                </a:solidFill>
                <a:latin typeface="Californian FB" panose="0207040306080B030204" pitchFamily="18" charset="0"/>
                <a:cs typeface="Calibri Light" panose="020F0302020204030204" pitchFamily="34" charset="0"/>
              </a:rPr>
              <a:t>á</a:t>
            </a:r>
            <a:r>
              <a:rPr lang="en-US" sz="2000" dirty="0" err="1" smtClean="0">
                <a:solidFill>
                  <a:schemeClr val="tx1">
                    <a:lumMod val="65000"/>
                    <a:lumOff val="35000"/>
                  </a:schemeClr>
                </a:solidFill>
                <a:latin typeface="Californian FB" panose="0207040306080B030204" pitchFamily="18" charset="0"/>
              </a:rPr>
              <a:t>jera</a:t>
            </a:r>
            <a:r>
              <a:rPr lang="en-US" sz="2000" dirty="0" smtClean="0">
                <a:solidFill>
                  <a:schemeClr val="tx1">
                    <a:lumMod val="65000"/>
                    <a:lumOff val="35000"/>
                  </a:schemeClr>
                </a:solidFill>
                <a:latin typeface="Californian FB" panose="0207040306080B030204" pitchFamily="18" charset="0"/>
              </a:rPr>
              <a:t>, a very cool Camino city. The church and </a:t>
            </a:r>
            <a:r>
              <a:rPr lang="en-US" sz="2000" dirty="0" err="1" smtClean="0">
                <a:solidFill>
                  <a:schemeClr val="tx1">
                    <a:lumMod val="65000"/>
                    <a:lumOff val="35000"/>
                  </a:schemeClr>
                </a:solidFill>
                <a:latin typeface="Californian FB" panose="0207040306080B030204" pitchFamily="18" charset="0"/>
              </a:rPr>
              <a:t>monestary</a:t>
            </a:r>
            <a:r>
              <a:rPr lang="en-US" sz="2000" dirty="0" smtClean="0">
                <a:solidFill>
                  <a:schemeClr val="tx1">
                    <a:lumMod val="65000"/>
                    <a:lumOff val="35000"/>
                  </a:schemeClr>
                </a:solidFill>
                <a:latin typeface="Californian FB" panose="0207040306080B030204" pitchFamily="18" charset="0"/>
              </a:rPr>
              <a:t> date to the 1100’s, an especially spiritual place</a:t>
            </a:r>
            <a:endParaRPr lang="en-US" sz="2000" dirty="0">
              <a:solidFill>
                <a:schemeClr val="tx1">
                  <a:lumMod val="65000"/>
                  <a:lumOff val="35000"/>
                </a:schemeClr>
              </a:solidFill>
              <a:latin typeface="Californian FB" panose="0207040306080B030204" pitchFamily="18" charset="0"/>
            </a:endParaRPr>
          </a:p>
        </p:txBody>
      </p:sp>
      <p:sp>
        <p:nvSpPr>
          <p:cNvPr id="2" name="Title 1"/>
          <p:cNvSpPr>
            <a:spLocks noGrp="1"/>
          </p:cNvSpPr>
          <p:nvPr>
            <p:ph type="ctrTitle"/>
          </p:nvPr>
        </p:nvSpPr>
        <p:spPr>
          <a:xfrm>
            <a:off x="685800" y="1"/>
            <a:ext cx="7772400" cy="685799"/>
          </a:xfrm>
        </p:spPr>
        <p:txBody>
          <a:bodyPr/>
          <a:lstStyle/>
          <a:p>
            <a:r>
              <a:rPr lang="en-US" sz="3200" dirty="0" smtClean="0">
                <a:solidFill>
                  <a:schemeClr val="tx1">
                    <a:lumMod val="65000"/>
                    <a:lumOff val="35000"/>
                  </a:schemeClr>
                </a:solidFill>
                <a:effectLst/>
                <a:latin typeface="Californian FB" panose="0207040306080B030204" pitchFamily="18" charset="0"/>
              </a:rPr>
              <a:t>Day 10: Navarrete to </a:t>
            </a:r>
            <a:r>
              <a:rPr lang="en-US" sz="3200" dirty="0" err="1" smtClean="0">
                <a:solidFill>
                  <a:schemeClr val="tx1">
                    <a:lumMod val="65000"/>
                    <a:lumOff val="35000"/>
                  </a:schemeClr>
                </a:solidFill>
                <a:effectLst/>
                <a:latin typeface="Californian FB" panose="0207040306080B030204" pitchFamily="18" charset="0"/>
              </a:rPr>
              <a:t>N</a:t>
            </a:r>
            <a:r>
              <a:rPr lang="en-US" sz="3200" dirty="0" err="1" smtClean="0">
                <a:solidFill>
                  <a:schemeClr val="tx1">
                    <a:lumMod val="65000"/>
                    <a:lumOff val="35000"/>
                  </a:schemeClr>
                </a:solidFill>
                <a:effectLst/>
                <a:latin typeface="Californian FB" panose="0207040306080B030204" pitchFamily="18" charset="0"/>
                <a:cs typeface="Calibri Light" panose="020F0302020204030204" pitchFamily="34" charset="0"/>
              </a:rPr>
              <a:t>á</a:t>
            </a:r>
            <a:r>
              <a:rPr lang="en-US" sz="3200" dirty="0" err="1" smtClean="0">
                <a:solidFill>
                  <a:schemeClr val="tx1">
                    <a:lumMod val="65000"/>
                    <a:lumOff val="35000"/>
                  </a:schemeClr>
                </a:solidFill>
                <a:effectLst/>
                <a:latin typeface="Californian FB" panose="0207040306080B030204" pitchFamily="18" charset="0"/>
              </a:rPr>
              <a:t>jera</a:t>
            </a:r>
            <a:endParaRPr lang="en-US" sz="3200" dirty="0">
              <a:solidFill>
                <a:schemeClr val="tx1">
                  <a:lumMod val="65000"/>
                  <a:lumOff val="35000"/>
                </a:schemeClr>
              </a:solidFill>
              <a:effectLst/>
              <a:latin typeface="Californian FB" panose="0207040306080B030204" pitchFamily="18" charset="0"/>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6406" y="6248400"/>
            <a:ext cx="5551394" cy="550434"/>
          </a:xfrm>
          <a:prstGeom prst="rect">
            <a:avLst/>
          </a:prstGeom>
        </p:spPr>
      </p:pic>
      <p:sp>
        <p:nvSpPr>
          <p:cNvPr id="13" name="4-Point Star 12"/>
          <p:cNvSpPr/>
          <p:nvPr/>
        </p:nvSpPr>
        <p:spPr>
          <a:xfrm>
            <a:off x="8001000" y="6530095"/>
            <a:ext cx="270706" cy="327905"/>
          </a:xfrm>
          <a:prstGeom prst="star4">
            <a:avLst/>
          </a:prstGeom>
          <a:solidFill>
            <a:srgbClr val="FFC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59" y="1905000"/>
            <a:ext cx="3470031" cy="437728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2281" y="1905000"/>
            <a:ext cx="5525859" cy="4038866"/>
          </a:xfrm>
          <a:prstGeom prst="rect">
            <a:avLst/>
          </a:prstGeom>
        </p:spPr>
      </p:pic>
      <p:sp>
        <p:nvSpPr>
          <p:cNvPr id="8" name="Subtitle 2"/>
          <p:cNvSpPr txBox="1">
            <a:spLocks/>
          </p:cNvSpPr>
          <p:nvPr/>
        </p:nvSpPr>
        <p:spPr>
          <a:xfrm>
            <a:off x="6781800" y="6324600"/>
            <a:ext cx="1558094" cy="381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pPr algn="l"/>
            <a:r>
              <a:rPr lang="en-US" sz="1600" b="1" dirty="0" smtClean="0">
                <a:solidFill>
                  <a:schemeClr val="tx1">
                    <a:lumMod val="65000"/>
                    <a:lumOff val="35000"/>
                  </a:schemeClr>
                </a:solidFill>
                <a:latin typeface="Californian FB" panose="0207040306080B030204" pitchFamily="18" charset="0"/>
              </a:rPr>
              <a:t>September 29</a:t>
            </a:r>
            <a:endParaRPr lang="en-US" sz="1600" b="1" dirty="0">
              <a:solidFill>
                <a:schemeClr val="tx1">
                  <a:lumMod val="65000"/>
                  <a:lumOff val="35000"/>
                </a:schemeClr>
              </a:solidFill>
              <a:latin typeface="Californian FB" panose="0207040306080B030204" pitchFamily="18" charset="0"/>
            </a:endParaRPr>
          </a:p>
        </p:txBody>
      </p:sp>
    </p:spTree>
    <p:extLst>
      <p:ext uri="{BB962C8B-B14F-4D97-AF65-F5344CB8AC3E}">
        <p14:creationId xmlns:p14="http://schemas.microsoft.com/office/powerpoint/2010/main" val="104323239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61251"/>
            <a:ext cx="4495800" cy="3520149"/>
          </a:xfrm>
          <a:prstGeom prst="rect">
            <a:avLst/>
          </a:prstGeom>
        </p:spPr>
      </p:pic>
      <p:pic>
        <p:nvPicPr>
          <p:cNvPr id="8" name="Picture 7"/>
          <p:cNvPicPr>
            <a:picLocks noChangeAspect="1"/>
          </p:cNvPicPr>
          <p:nvPr/>
        </p:nvPicPr>
        <p:blipFill>
          <a:blip r:embed="rId3"/>
          <a:stretch>
            <a:fillRect/>
          </a:stretch>
        </p:blipFill>
        <p:spPr>
          <a:xfrm>
            <a:off x="152400" y="3657599"/>
            <a:ext cx="3073646" cy="3209365"/>
          </a:xfrm>
          <a:prstGeom prst="rect">
            <a:avLst/>
          </a:prstGeom>
        </p:spPr>
      </p:pic>
      <p:pic>
        <p:nvPicPr>
          <p:cNvPr id="9" name="Picture 8"/>
          <p:cNvPicPr>
            <a:picLocks noChangeAspect="1"/>
          </p:cNvPicPr>
          <p:nvPr/>
        </p:nvPicPr>
        <p:blipFill>
          <a:blip r:embed="rId4"/>
          <a:stretch>
            <a:fillRect/>
          </a:stretch>
        </p:blipFill>
        <p:spPr>
          <a:xfrm>
            <a:off x="4742329" y="35859"/>
            <a:ext cx="4173071" cy="3515401"/>
          </a:xfrm>
          <a:prstGeom prst="rect">
            <a:avLst/>
          </a:prstGeom>
        </p:spPr>
      </p:pic>
      <p:pic>
        <p:nvPicPr>
          <p:cNvPr id="10" name="Picture 9"/>
          <p:cNvPicPr>
            <a:picLocks noChangeAspect="1"/>
          </p:cNvPicPr>
          <p:nvPr/>
        </p:nvPicPr>
        <p:blipFill>
          <a:blip r:embed="rId5"/>
          <a:stretch>
            <a:fillRect/>
          </a:stretch>
        </p:blipFill>
        <p:spPr>
          <a:xfrm>
            <a:off x="5943600" y="3613326"/>
            <a:ext cx="2940424" cy="3130374"/>
          </a:xfrm>
          <a:prstGeom prst="rect">
            <a:avLst/>
          </a:prstGeom>
        </p:spPr>
      </p:pic>
      <p:pic>
        <p:nvPicPr>
          <p:cNvPr id="12" name="Picture 11"/>
          <p:cNvPicPr>
            <a:picLocks noChangeAspect="1"/>
          </p:cNvPicPr>
          <p:nvPr/>
        </p:nvPicPr>
        <p:blipFill>
          <a:blip r:embed="rId6"/>
          <a:stretch>
            <a:fillRect/>
          </a:stretch>
        </p:blipFill>
        <p:spPr>
          <a:xfrm>
            <a:off x="3300341" y="3751728"/>
            <a:ext cx="2567059" cy="2953872"/>
          </a:xfrm>
          <a:prstGeom prst="rect">
            <a:avLst/>
          </a:prstGeom>
        </p:spPr>
      </p:pic>
    </p:spTree>
    <p:extLst>
      <p:ext uri="{BB962C8B-B14F-4D97-AF65-F5344CB8AC3E}">
        <p14:creationId xmlns:p14="http://schemas.microsoft.com/office/powerpoint/2010/main" val="2939776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94" y="76200"/>
            <a:ext cx="5217186" cy="35687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1984" y="76200"/>
            <a:ext cx="3589616" cy="4572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3731015"/>
            <a:ext cx="4170693" cy="3113538"/>
          </a:xfrm>
          <a:prstGeom prst="rect">
            <a:avLst/>
          </a:prstGeom>
        </p:spPr>
      </p:pic>
      <p:pic>
        <p:nvPicPr>
          <p:cNvPr id="6" name="Picture 5"/>
          <p:cNvPicPr>
            <a:picLocks noChangeAspect="1"/>
          </p:cNvPicPr>
          <p:nvPr/>
        </p:nvPicPr>
        <p:blipFill>
          <a:blip r:embed="rId5"/>
          <a:stretch>
            <a:fillRect/>
          </a:stretch>
        </p:blipFill>
        <p:spPr>
          <a:xfrm>
            <a:off x="5401984" y="4724400"/>
            <a:ext cx="3598580" cy="2073095"/>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43400" y="4572000"/>
            <a:ext cx="959765" cy="1036547"/>
          </a:xfrm>
          <a:prstGeom prst="rect">
            <a:avLst/>
          </a:prstGeom>
        </p:spPr>
      </p:pic>
      <p:sp>
        <p:nvSpPr>
          <p:cNvPr id="7" name="Subtitle 2"/>
          <p:cNvSpPr txBox="1">
            <a:spLocks/>
          </p:cNvSpPr>
          <p:nvPr/>
        </p:nvSpPr>
        <p:spPr>
          <a:xfrm>
            <a:off x="1524000" y="3006191"/>
            <a:ext cx="3733800" cy="57520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pPr algn="r"/>
            <a:r>
              <a:rPr lang="en-US" sz="1800" b="1" dirty="0" err="1" smtClean="0">
                <a:solidFill>
                  <a:schemeClr val="bg1"/>
                </a:solidFill>
                <a:latin typeface="Californian FB" panose="0207040306080B030204" pitchFamily="18" charset="0"/>
              </a:rPr>
              <a:t>Monasteria</a:t>
            </a:r>
            <a:r>
              <a:rPr lang="en-US" sz="1800" b="1" dirty="0" smtClean="0">
                <a:solidFill>
                  <a:schemeClr val="bg1"/>
                </a:solidFill>
                <a:latin typeface="Californian FB" panose="0207040306080B030204" pitchFamily="18" charset="0"/>
              </a:rPr>
              <a:t> Santa Maria de la Real</a:t>
            </a:r>
          </a:p>
          <a:p>
            <a:pPr algn="r"/>
            <a:r>
              <a:rPr lang="en-US" sz="1800" b="1" dirty="0" smtClean="0">
                <a:solidFill>
                  <a:schemeClr val="bg1"/>
                </a:solidFill>
                <a:latin typeface="Californian FB" panose="0207040306080B030204" pitchFamily="18" charset="0"/>
              </a:rPr>
              <a:t>A very spiritual, “thin place”</a:t>
            </a:r>
            <a:endParaRPr lang="en-US" sz="1800" b="1" dirty="0">
              <a:solidFill>
                <a:schemeClr val="bg1"/>
              </a:solidFill>
              <a:latin typeface="Californian FB" panose="0207040306080B030204" pitchFamily="18" charset="0"/>
            </a:endParaRPr>
          </a:p>
        </p:txBody>
      </p:sp>
    </p:spTree>
    <p:extLst>
      <p:ext uri="{BB962C8B-B14F-4D97-AF65-F5344CB8AC3E}">
        <p14:creationId xmlns:p14="http://schemas.microsoft.com/office/powerpoint/2010/main" val="294881703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75381"/>
            <a:ext cx="5017120" cy="6530219"/>
          </a:xfrm>
          <a:prstGeom prst="rect">
            <a:avLst/>
          </a:prstGeom>
        </p:spPr>
      </p:pic>
      <p:pic>
        <p:nvPicPr>
          <p:cNvPr id="7" name="Picture 6"/>
          <p:cNvPicPr>
            <a:picLocks noChangeAspect="1"/>
          </p:cNvPicPr>
          <p:nvPr/>
        </p:nvPicPr>
        <p:blipFill>
          <a:blip r:embed="rId3"/>
          <a:stretch>
            <a:fillRect/>
          </a:stretch>
        </p:blipFill>
        <p:spPr>
          <a:xfrm>
            <a:off x="5245720" y="552665"/>
            <a:ext cx="3822080" cy="6000535"/>
          </a:xfrm>
          <a:prstGeom prst="rect">
            <a:avLst/>
          </a:prstGeom>
        </p:spPr>
      </p:pic>
    </p:spTree>
    <p:extLst>
      <p:ext uri="{BB962C8B-B14F-4D97-AF65-F5344CB8AC3E}">
        <p14:creationId xmlns:p14="http://schemas.microsoft.com/office/powerpoint/2010/main" val="367303055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609600"/>
            <a:ext cx="9144000" cy="1219200"/>
          </a:xfrm>
        </p:spPr>
        <p:txBody>
          <a:bodyPr>
            <a:noAutofit/>
          </a:bodyPr>
          <a:lstStyle/>
          <a:p>
            <a:pPr algn="l"/>
            <a:r>
              <a:rPr lang="en-US" sz="2000" dirty="0" smtClean="0">
                <a:solidFill>
                  <a:schemeClr val="tx1">
                    <a:lumMod val="65000"/>
                    <a:lumOff val="35000"/>
                  </a:schemeClr>
                </a:solidFill>
                <a:latin typeface="Californian FB" panose="0207040306080B030204" pitchFamily="18" charset="0"/>
              </a:rPr>
              <a:t>Level to long uphill, then gentle downhill: 21.3 kilometers, 13.2 miles, 6 hours walking</a:t>
            </a:r>
          </a:p>
          <a:p>
            <a:pPr algn="l"/>
            <a:r>
              <a:rPr lang="en-US" sz="2000" dirty="0" smtClean="0">
                <a:solidFill>
                  <a:schemeClr val="tx1">
                    <a:lumMod val="65000"/>
                    <a:lumOff val="35000"/>
                  </a:schemeClr>
                </a:solidFill>
                <a:latin typeface="Californian FB" panose="0207040306080B030204" pitchFamily="18" charset="0"/>
              </a:rPr>
              <a:t>Through </a:t>
            </a:r>
            <a:r>
              <a:rPr lang="en-US" sz="2000" dirty="0" err="1" smtClean="0">
                <a:solidFill>
                  <a:schemeClr val="tx1">
                    <a:lumMod val="65000"/>
                    <a:lumOff val="35000"/>
                  </a:schemeClr>
                </a:solidFill>
                <a:latin typeface="Californian FB" panose="0207040306080B030204" pitchFamily="18" charset="0"/>
              </a:rPr>
              <a:t>Azofra</a:t>
            </a:r>
            <a:r>
              <a:rPr lang="en-US" sz="2000" dirty="0" smtClean="0">
                <a:solidFill>
                  <a:schemeClr val="tx1">
                    <a:lumMod val="65000"/>
                    <a:lumOff val="35000"/>
                  </a:schemeClr>
                </a:solidFill>
                <a:latin typeface="Californian FB" panose="0207040306080B030204" pitchFamily="18" charset="0"/>
              </a:rPr>
              <a:t>, population 250, serving pilgrims since the 12</a:t>
            </a:r>
            <a:r>
              <a:rPr lang="en-US" sz="2000" baseline="30000" dirty="0" smtClean="0">
                <a:solidFill>
                  <a:schemeClr val="tx1">
                    <a:lumMod val="65000"/>
                    <a:lumOff val="35000"/>
                  </a:schemeClr>
                </a:solidFill>
                <a:latin typeface="Californian FB" panose="0207040306080B030204" pitchFamily="18" charset="0"/>
              </a:rPr>
              <a:t>th</a:t>
            </a:r>
            <a:r>
              <a:rPr lang="en-US" sz="2000" dirty="0" smtClean="0">
                <a:solidFill>
                  <a:schemeClr val="tx1">
                    <a:lumMod val="65000"/>
                    <a:lumOff val="35000"/>
                  </a:schemeClr>
                </a:solidFill>
                <a:latin typeface="Californian FB" panose="0207040306080B030204" pitchFamily="18" charset="0"/>
              </a:rPr>
              <a:t> century. Splurged and stayed in the </a:t>
            </a:r>
            <a:r>
              <a:rPr lang="en-US" sz="2000" dirty="0" err="1" smtClean="0">
                <a:solidFill>
                  <a:schemeClr val="tx1">
                    <a:lumMod val="65000"/>
                    <a:lumOff val="35000"/>
                  </a:schemeClr>
                </a:solidFill>
                <a:latin typeface="Californian FB" panose="0207040306080B030204" pitchFamily="18" charset="0"/>
              </a:rPr>
              <a:t>Parador</a:t>
            </a:r>
            <a:r>
              <a:rPr lang="en-US" sz="2000" dirty="0" smtClean="0">
                <a:solidFill>
                  <a:schemeClr val="tx1">
                    <a:lumMod val="65000"/>
                    <a:lumOff val="35000"/>
                  </a:schemeClr>
                </a:solidFill>
                <a:latin typeface="Californian FB" panose="0207040306080B030204" pitchFamily="18" charset="0"/>
              </a:rPr>
              <a:t> at </a:t>
            </a:r>
            <a:r>
              <a:rPr lang="en-US" sz="2000" dirty="0" err="1" smtClean="0">
                <a:solidFill>
                  <a:schemeClr val="tx1">
                    <a:lumMod val="65000"/>
                    <a:lumOff val="35000"/>
                  </a:schemeClr>
                </a:solidFill>
                <a:latin typeface="Californian FB" panose="0207040306080B030204" pitchFamily="18" charset="0"/>
              </a:rPr>
              <a:t>SDdlC</a:t>
            </a:r>
            <a:r>
              <a:rPr lang="en-US" sz="2000" dirty="0" smtClean="0">
                <a:solidFill>
                  <a:schemeClr val="tx1">
                    <a:lumMod val="65000"/>
                    <a:lumOff val="35000"/>
                  </a:schemeClr>
                </a:solidFill>
                <a:latin typeface="Californian FB" panose="0207040306080B030204" pitchFamily="18" charset="0"/>
              </a:rPr>
              <a:t>, a 14</a:t>
            </a:r>
            <a:r>
              <a:rPr lang="en-US" sz="2000" baseline="30000" dirty="0" smtClean="0">
                <a:solidFill>
                  <a:schemeClr val="tx1">
                    <a:lumMod val="65000"/>
                    <a:lumOff val="35000"/>
                  </a:schemeClr>
                </a:solidFill>
                <a:latin typeface="Californian FB" panose="0207040306080B030204" pitchFamily="18" charset="0"/>
              </a:rPr>
              <a:t>th</a:t>
            </a:r>
            <a:r>
              <a:rPr lang="en-US" sz="2000" dirty="0" smtClean="0">
                <a:solidFill>
                  <a:schemeClr val="tx1">
                    <a:lumMod val="65000"/>
                    <a:lumOff val="35000"/>
                  </a:schemeClr>
                </a:solidFill>
                <a:latin typeface="Californian FB" panose="0207040306080B030204" pitchFamily="18" charset="0"/>
              </a:rPr>
              <a:t> century pilgrim’s hospital converted to a hotel.</a:t>
            </a:r>
            <a:endParaRPr lang="en-US" sz="2000" dirty="0">
              <a:solidFill>
                <a:schemeClr val="tx1">
                  <a:lumMod val="65000"/>
                  <a:lumOff val="35000"/>
                </a:schemeClr>
              </a:solidFill>
              <a:latin typeface="Californian FB" panose="0207040306080B030204" pitchFamily="18" charset="0"/>
            </a:endParaRPr>
          </a:p>
        </p:txBody>
      </p:sp>
      <p:sp>
        <p:nvSpPr>
          <p:cNvPr id="2" name="Title 1"/>
          <p:cNvSpPr>
            <a:spLocks noGrp="1"/>
          </p:cNvSpPr>
          <p:nvPr>
            <p:ph type="ctrTitle"/>
          </p:nvPr>
        </p:nvSpPr>
        <p:spPr>
          <a:xfrm>
            <a:off x="609600" y="1"/>
            <a:ext cx="7924800" cy="685799"/>
          </a:xfrm>
        </p:spPr>
        <p:txBody>
          <a:bodyPr/>
          <a:lstStyle/>
          <a:p>
            <a:r>
              <a:rPr lang="en-US" sz="3200" dirty="0" smtClean="0">
                <a:solidFill>
                  <a:schemeClr val="tx1">
                    <a:lumMod val="65000"/>
                    <a:lumOff val="35000"/>
                  </a:schemeClr>
                </a:solidFill>
                <a:effectLst/>
                <a:latin typeface="Californian FB" panose="0207040306080B030204" pitchFamily="18" charset="0"/>
              </a:rPr>
              <a:t>Day 11: </a:t>
            </a:r>
            <a:r>
              <a:rPr lang="en-US" sz="3200" dirty="0" err="1" smtClean="0">
                <a:solidFill>
                  <a:schemeClr val="tx1">
                    <a:lumMod val="65000"/>
                    <a:lumOff val="35000"/>
                  </a:schemeClr>
                </a:solidFill>
                <a:effectLst/>
                <a:latin typeface="Californian FB" panose="0207040306080B030204" pitchFamily="18" charset="0"/>
              </a:rPr>
              <a:t>N</a:t>
            </a:r>
            <a:r>
              <a:rPr lang="en-US" sz="3200" dirty="0" err="1" smtClean="0">
                <a:solidFill>
                  <a:schemeClr val="tx1">
                    <a:lumMod val="65000"/>
                    <a:lumOff val="35000"/>
                  </a:schemeClr>
                </a:solidFill>
                <a:effectLst/>
                <a:latin typeface="Californian FB" panose="0207040306080B030204" pitchFamily="18" charset="0"/>
                <a:cs typeface="Calibri Light" panose="020F0302020204030204" pitchFamily="34" charset="0"/>
              </a:rPr>
              <a:t>á</a:t>
            </a:r>
            <a:r>
              <a:rPr lang="en-US" sz="3200" dirty="0" err="1" smtClean="0">
                <a:solidFill>
                  <a:schemeClr val="tx1">
                    <a:lumMod val="65000"/>
                    <a:lumOff val="35000"/>
                  </a:schemeClr>
                </a:solidFill>
                <a:effectLst/>
                <a:latin typeface="Californian FB" panose="0207040306080B030204" pitchFamily="18" charset="0"/>
              </a:rPr>
              <a:t>jera</a:t>
            </a:r>
            <a:r>
              <a:rPr lang="en-US" sz="3200" dirty="0" smtClean="0">
                <a:solidFill>
                  <a:schemeClr val="tx1">
                    <a:lumMod val="65000"/>
                    <a:lumOff val="35000"/>
                  </a:schemeClr>
                </a:solidFill>
                <a:effectLst/>
                <a:latin typeface="Californian FB" panose="0207040306080B030204" pitchFamily="18" charset="0"/>
              </a:rPr>
              <a:t> to Santo Domingo de la </a:t>
            </a:r>
            <a:r>
              <a:rPr lang="en-US" sz="3200" dirty="0" err="1" smtClean="0">
                <a:solidFill>
                  <a:schemeClr val="tx1">
                    <a:lumMod val="65000"/>
                    <a:lumOff val="35000"/>
                  </a:schemeClr>
                </a:solidFill>
                <a:effectLst/>
                <a:latin typeface="Californian FB" panose="0207040306080B030204" pitchFamily="18" charset="0"/>
              </a:rPr>
              <a:t>Calzada</a:t>
            </a:r>
            <a:endParaRPr lang="en-US" sz="3200" dirty="0">
              <a:solidFill>
                <a:schemeClr val="tx1">
                  <a:lumMod val="65000"/>
                  <a:lumOff val="35000"/>
                </a:schemeClr>
              </a:solidFill>
              <a:effectLst/>
              <a:latin typeface="Californian FB" panose="0207040306080B030204" pitchFamily="18" charset="0"/>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6406" y="6248400"/>
            <a:ext cx="5551394" cy="550434"/>
          </a:xfrm>
          <a:prstGeom prst="rect">
            <a:avLst/>
          </a:prstGeom>
        </p:spPr>
      </p:pic>
      <p:sp>
        <p:nvSpPr>
          <p:cNvPr id="13" name="4-Point Star 12"/>
          <p:cNvSpPr/>
          <p:nvPr/>
        </p:nvSpPr>
        <p:spPr>
          <a:xfrm>
            <a:off x="7933765" y="6530095"/>
            <a:ext cx="270706" cy="327905"/>
          </a:xfrm>
          <a:prstGeom prst="star4">
            <a:avLst/>
          </a:prstGeom>
          <a:solidFill>
            <a:srgbClr val="FFC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4645101" y="1782728"/>
            <a:ext cx="3775853" cy="446567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678" y="1782728"/>
            <a:ext cx="3391424" cy="4465672"/>
          </a:xfrm>
          <a:prstGeom prst="rect">
            <a:avLst/>
          </a:prstGeom>
        </p:spPr>
      </p:pic>
      <p:sp>
        <p:nvSpPr>
          <p:cNvPr id="9" name="Subtitle 2"/>
          <p:cNvSpPr txBox="1">
            <a:spLocks/>
          </p:cNvSpPr>
          <p:nvPr/>
        </p:nvSpPr>
        <p:spPr>
          <a:xfrm>
            <a:off x="6671506" y="6400800"/>
            <a:ext cx="1558094" cy="381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pPr algn="l"/>
            <a:r>
              <a:rPr lang="en-US" sz="1600" b="1" dirty="0" smtClean="0">
                <a:solidFill>
                  <a:schemeClr val="tx1">
                    <a:lumMod val="65000"/>
                    <a:lumOff val="35000"/>
                  </a:schemeClr>
                </a:solidFill>
                <a:latin typeface="Californian FB" panose="0207040306080B030204" pitchFamily="18" charset="0"/>
              </a:rPr>
              <a:t>September 30</a:t>
            </a:r>
            <a:endParaRPr lang="en-US" sz="1600" b="1" dirty="0">
              <a:solidFill>
                <a:schemeClr val="tx1">
                  <a:lumMod val="65000"/>
                  <a:lumOff val="35000"/>
                </a:schemeClr>
              </a:solidFill>
              <a:latin typeface="Californian FB" panose="0207040306080B030204" pitchFamily="18" charset="0"/>
            </a:endParaRPr>
          </a:p>
        </p:txBody>
      </p:sp>
    </p:spTree>
    <p:extLst>
      <p:ext uri="{BB962C8B-B14F-4D97-AF65-F5344CB8AC3E}">
        <p14:creationId xmlns:p14="http://schemas.microsoft.com/office/powerpoint/2010/main" val="395817248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6200" y="152401"/>
            <a:ext cx="2690364" cy="3505200"/>
          </a:xfrm>
          <a:prstGeom prst="rect">
            <a:avLst/>
          </a:prstGeom>
        </p:spPr>
      </p:pic>
      <p:pic>
        <p:nvPicPr>
          <p:cNvPr id="4" name="Picture 3"/>
          <p:cNvPicPr>
            <a:picLocks noChangeAspect="1"/>
          </p:cNvPicPr>
          <p:nvPr/>
        </p:nvPicPr>
        <p:blipFill>
          <a:blip r:embed="rId3"/>
          <a:stretch>
            <a:fillRect/>
          </a:stretch>
        </p:blipFill>
        <p:spPr>
          <a:xfrm>
            <a:off x="3048000" y="76200"/>
            <a:ext cx="6038850" cy="3581401"/>
          </a:xfrm>
          <a:prstGeom prst="rect">
            <a:avLst/>
          </a:prstGeom>
        </p:spPr>
      </p:pic>
      <p:pic>
        <p:nvPicPr>
          <p:cNvPr id="5" name="Picture 4"/>
          <p:cNvPicPr>
            <a:picLocks noChangeAspect="1"/>
          </p:cNvPicPr>
          <p:nvPr/>
        </p:nvPicPr>
        <p:blipFill>
          <a:blip r:embed="rId4"/>
          <a:stretch>
            <a:fillRect/>
          </a:stretch>
        </p:blipFill>
        <p:spPr>
          <a:xfrm>
            <a:off x="76200" y="4343400"/>
            <a:ext cx="2971800" cy="2438400"/>
          </a:xfrm>
          <a:prstGeom prst="rect">
            <a:avLst/>
          </a:prstGeom>
        </p:spPr>
      </p:pic>
      <p:pic>
        <p:nvPicPr>
          <p:cNvPr id="6" name="Picture 5"/>
          <p:cNvPicPr>
            <a:picLocks noChangeAspect="1"/>
          </p:cNvPicPr>
          <p:nvPr/>
        </p:nvPicPr>
        <p:blipFill>
          <a:blip r:embed="rId5"/>
          <a:stretch>
            <a:fillRect/>
          </a:stretch>
        </p:blipFill>
        <p:spPr>
          <a:xfrm>
            <a:off x="3048000" y="3697942"/>
            <a:ext cx="6038850" cy="3124199"/>
          </a:xfrm>
          <a:prstGeom prst="rect">
            <a:avLst/>
          </a:prstGeom>
        </p:spPr>
      </p:pic>
      <p:sp>
        <p:nvSpPr>
          <p:cNvPr id="8" name="Title 1"/>
          <p:cNvSpPr txBox="1">
            <a:spLocks/>
          </p:cNvSpPr>
          <p:nvPr/>
        </p:nvSpPr>
        <p:spPr>
          <a:xfrm>
            <a:off x="0" y="3581401"/>
            <a:ext cx="3124200" cy="761999"/>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80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r>
              <a:rPr lang="en-US" sz="1600" i="1" dirty="0" smtClean="0">
                <a:solidFill>
                  <a:schemeClr val="tx1">
                    <a:lumMod val="65000"/>
                    <a:lumOff val="35000"/>
                  </a:schemeClr>
                </a:solidFill>
                <a:effectLst/>
                <a:latin typeface="Californian FB" panose="0207040306080B030204" pitchFamily="18" charset="0"/>
              </a:rPr>
              <a:t>Some days are not as photogenic as others but the paella was awesome…</a:t>
            </a:r>
            <a:endParaRPr lang="en-US" sz="1600" i="1" dirty="0">
              <a:solidFill>
                <a:schemeClr val="tx1">
                  <a:lumMod val="65000"/>
                  <a:lumOff val="35000"/>
                </a:schemeClr>
              </a:solidFill>
              <a:effectLst/>
              <a:latin typeface="Californian FB" panose="0207040306080B030204" pitchFamily="18" charset="0"/>
            </a:endParaRPr>
          </a:p>
        </p:txBody>
      </p:sp>
    </p:spTree>
    <p:extLst>
      <p:ext uri="{BB962C8B-B14F-4D97-AF65-F5344CB8AC3E}">
        <p14:creationId xmlns:p14="http://schemas.microsoft.com/office/powerpoint/2010/main" val="355361187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3600" y="76200"/>
            <a:ext cx="4470400" cy="3352800"/>
          </a:xfrm>
          <a:prstGeom prst="rect">
            <a:avLst/>
          </a:prstGeom>
        </p:spPr>
      </p:pic>
      <p:pic>
        <p:nvPicPr>
          <p:cNvPr id="7" name="Picture 6"/>
          <p:cNvPicPr>
            <a:picLocks noChangeAspect="1"/>
          </p:cNvPicPr>
          <p:nvPr/>
        </p:nvPicPr>
        <p:blipFill>
          <a:blip r:embed="rId3"/>
          <a:stretch>
            <a:fillRect/>
          </a:stretch>
        </p:blipFill>
        <p:spPr>
          <a:xfrm>
            <a:off x="4724400" y="3581401"/>
            <a:ext cx="4343400" cy="3196296"/>
          </a:xfrm>
          <a:prstGeom prst="rect">
            <a:avLst/>
          </a:prstGeom>
        </p:spPr>
      </p:pic>
      <p:pic>
        <p:nvPicPr>
          <p:cNvPr id="9" name="Picture 8"/>
          <p:cNvPicPr>
            <a:picLocks noChangeAspect="1"/>
          </p:cNvPicPr>
          <p:nvPr/>
        </p:nvPicPr>
        <p:blipFill>
          <a:blip r:embed="rId4"/>
          <a:stretch>
            <a:fillRect/>
          </a:stretch>
        </p:blipFill>
        <p:spPr>
          <a:xfrm>
            <a:off x="152400" y="552756"/>
            <a:ext cx="4343400" cy="5771844"/>
          </a:xfrm>
          <a:prstGeom prst="rect">
            <a:avLst/>
          </a:prstGeom>
        </p:spPr>
      </p:pic>
    </p:spTree>
    <p:extLst>
      <p:ext uri="{BB962C8B-B14F-4D97-AF65-F5344CB8AC3E}">
        <p14:creationId xmlns:p14="http://schemas.microsoft.com/office/powerpoint/2010/main" val="289425052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33400"/>
            <a:ext cx="9144000" cy="2286000"/>
          </a:xfrm>
        </p:spPr>
        <p:txBody>
          <a:bodyPr>
            <a:noAutofit/>
          </a:bodyPr>
          <a:lstStyle/>
          <a:p>
            <a:pPr algn="l"/>
            <a:r>
              <a:rPr lang="en-US" sz="2000" dirty="0">
                <a:solidFill>
                  <a:schemeClr val="tx1">
                    <a:lumMod val="65000"/>
                    <a:lumOff val="35000"/>
                  </a:schemeClr>
                </a:solidFill>
                <a:latin typeface="Californian FB" panose="0207040306080B030204" pitchFamily="18" charset="0"/>
              </a:rPr>
              <a:t>G</a:t>
            </a:r>
            <a:r>
              <a:rPr lang="en-US" sz="2000" dirty="0" smtClean="0">
                <a:solidFill>
                  <a:schemeClr val="tx1">
                    <a:lumMod val="65000"/>
                    <a:lumOff val="35000"/>
                  </a:schemeClr>
                </a:solidFill>
                <a:latin typeface="Californian FB" panose="0207040306080B030204" pitchFamily="18" charset="0"/>
              </a:rPr>
              <a:t>radual up and downhill: 22.4 kilometers, 13.9 miles, 6 hours walking</a:t>
            </a:r>
          </a:p>
          <a:p>
            <a:pPr algn="l"/>
            <a:r>
              <a:rPr lang="en-US" sz="2000" dirty="0" smtClean="0">
                <a:solidFill>
                  <a:schemeClr val="tx1">
                    <a:lumMod val="65000"/>
                    <a:lumOff val="35000"/>
                  </a:schemeClr>
                </a:solidFill>
                <a:latin typeface="Californian FB" panose="0207040306080B030204" pitchFamily="18" charset="0"/>
              </a:rPr>
              <a:t>Depart over an 11</a:t>
            </a:r>
            <a:r>
              <a:rPr lang="en-US" sz="2000" baseline="30000" dirty="0" smtClean="0">
                <a:solidFill>
                  <a:schemeClr val="tx1">
                    <a:lumMod val="65000"/>
                    <a:lumOff val="35000"/>
                  </a:schemeClr>
                </a:solidFill>
                <a:latin typeface="Californian FB" panose="0207040306080B030204" pitchFamily="18" charset="0"/>
              </a:rPr>
              <a:t>th</a:t>
            </a:r>
            <a:r>
              <a:rPr lang="en-US" sz="2000" dirty="0" smtClean="0">
                <a:solidFill>
                  <a:schemeClr val="tx1">
                    <a:lumMod val="65000"/>
                    <a:lumOff val="35000"/>
                  </a:schemeClr>
                </a:solidFill>
                <a:latin typeface="Californian FB" panose="0207040306080B030204" pitchFamily="18" charset="0"/>
              </a:rPr>
              <a:t> century bridge. Path leads from Rioja into </a:t>
            </a:r>
            <a:r>
              <a:rPr lang="en-US" sz="2000" dirty="0" err="1" smtClean="0">
                <a:solidFill>
                  <a:schemeClr val="tx1">
                    <a:lumMod val="65000"/>
                    <a:lumOff val="35000"/>
                  </a:schemeClr>
                </a:solidFill>
                <a:latin typeface="Californian FB" panose="0207040306080B030204" pitchFamily="18" charset="0"/>
              </a:rPr>
              <a:t>Castilla</a:t>
            </a:r>
            <a:r>
              <a:rPr lang="en-US" sz="2000" dirty="0" smtClean="0">
                <a:solidFill>
                  <a:schemeClr val="tx1">
                    <a:lumMod val="65000"/>
                    <a:lumOff val="35000"/>
                  </a:schemeClr>
                </a:solidFill>
                <a:latin typeface="Californian FB" panose="0207040306080B030204" pitchFamily="18" charset="0"/>
              </a:rPr>
              <a:t> Y Leon, Spain’s largest autonomous region. Fantastic breakfast stop; food truck with great food and freshly squeezed juice. Bathrooms were inside a converted shipping container. Stopped for tea at a very old alburque, nice people and </a:t>
            </a:r>
            <a:r>
              <a:rPr lang="en-US" sz="2000" dirty="0">
                <a:solidFill>
                  <a:schemeClr val="tx1">
                    <a:lumMod val="65000"/>
                    <a:lumOff val="35000"/>
                  </a:schemeClr>
                </a:solidFill>
                <a:latin typeface="Californian FB" panose="0207040306080B030204" pitchFamily="18" charset="0"/>
              </a:rPr>
              <a:t>C</a:t>
            </a:r>
            <a:r>
              <a:rPr lang="en-US" sz="2000" dirty="0" smtClean="0">
                <a:solidFill>
                  <a:schemeClr val="tx1">
                    <a:lumMod val="65000"/>
                    <a:lumOff val="35000"/>
                  </a:schemeClr>
                </a:solidFill>
                <a:latin typeface="Californian FB" panose="0207040306080B030204" pitchFamily="18" charset="0"/>
              </a:rPr>
              <a:t>amino giving spirit here. </a:t>
            </a:r>
            <a:endParaRPr lang="en-US" sz="2000" dirty="0">
              <a:solidFill>
                <a:schemeClr val="tx1">
                  <a:lumMod val="65000"/>
                  <a:lumOff val="35000"/>
                </a:schemeClr>
              </a:solidFill>
              <a:latin typeface="Californian FB" panose="0207040306080B030204" pitchFamily="18" charset="0"/>
            </a:endParaRPr>
          </a:p>
        </p:txBody>
      </p:sp>
      <p:sp>
        <p:nvSpPr>
          <p:cNvPr id="2" name="Title 1"/>
          <p:cNvSpPr>
            <a:spLocks noGrp="1"/>
          </p:cNvSpPr>
          <p:nvPr>
            <p:ph type="ctrTitle"/>
          </p:nvPr>
        </p:nvSpPr>
        <p:spPr>
          <a:xfrm>
            <a:off x="0" y="-76200"/>
            <a:ext cx="9144000" cy="685799"/>
          </a:xfrm>
        </p:spPr>
        <p:txBody>
          <a:bodyPr/>
          <a:lstStyle/>
          <a:p>
            <a:r>
              <a:rPr lang="en-US" sz="3200" dirty="0" smtClean="0">
                <a:solidFill>
                  <a:schemeClr val="tx1">
                    <a:lumMod val="65000"/>
                    <a:lumOff val="35000"/>
                  </a:schemeClr>
                </a:solidFill>
                <a:effectLst/>
                <a:latin typeface="Californian FB" panose="0207040306080B030204" pitchFamily="18" charset="0"/>
              </a:rPr>
              <a:t>Day 12: Santo Domingo de la </a:t>
            </a:r>
            <a:r>
              <a:rPr lang="en-US" sz="3200" dirty="0" err="1" smtClean="0">
                <a:solidFill>
                  <a:schemeClr val="tx1">
                    <a:lumMod val="65000"/>
                    <a:lumOff val="35000"/>
                  </a:schemeClr>
                </a:solidFill>
                <a:effectLst/>
                <a:latin typeface="Californian FB" panose="0207040306080B030204" pitchFamily="18" charset="0"/>
              </a:rPr>
              <a:t>Calzada</a:t>
            </a:r>
            <a:r>
              <a:rPr lang="en-US" sz="3200" dirty="0" smtClean="0">
                <a:solidFill>
                  <a:schemeClr val="tx1">
                    <a:lumMod val="65000"/>
                    <a:lumOff val="35000"/>
                  </a:schemeClr>
                </a:solidFill>
                <a:effectLst/>
                <a:latin typeface="Californian FB" panose="0207040306080B030204" pitchFamily="18" charset="0"/>
              </a:rPr>
              <a:t> to </a:t>
            </a:r>
            <a:r>
              <a:rPr lang="en-US" sz="3200" dirty="0" err="1" smtClean="0">
                <a:solidFill>
                  <a:schemeClr val="tx1">
                    <a:lumMod val="65000"/>
                    <a:lumOff val="35000"/>
                  </a:schemeClr>
                </a:solidFill>
                <a:effectLst/>
                <a:latin typeface="Californian FB" panose="0207040306080B030204" pitchFamily="18" charset="0"/>
              </a:rPr>
              <a:t>Belorado</a:t>
            </a:r>
            <a:endParaRPr lang="en-US" sz="3200" dirty="0">
              <a:solidFill>
                <a:schemeClr val="tx1">
                  <a:lumMod val="65000"/>
                  <a:lumOff val="35000"/>
                </a:schemeClr>
              </a:solidFill>
              <a:effectLst/>
              <a:latin typeface="Californian FB" panose="0207040306080B030204" pitchFamily="18" charset="0"/>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6406" y="6248400"/>
            <a:ext cx="5551394" cy="550434"/>
          </a:xfrm>
          <a:prstGeom prst="rect">
            <a:avLst/>
          </a:prstGeom>
        </p:spPr>
      </p:pic>
      <p:sp>
        <p:nvSpPr>
          <p:cNvPr id="13" name="4-Point Star 12"/>
          <p:cNvSpPr/>
          <p:nvPr/>
        </p:nvSpPr>
        <p:spPr>
          <a:xfrm>
            <a:off x="7848600" y="6530095"/>
            <a:ext cx="270706" cy="327905"/>
          </a:xfrm>
          <a:prstGeom prst="star4">
            <a:avLst/>
          </a:prstGeom>
          <a:solidFill>
            <a:srgbClr val="FFC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1" y="2358934"/>
            <a:ext cx="4800600" cy="360860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2362200"/>
            <a:ext cx="4038601" cy="3644714"/>
          </a:xfrm>
          <a:prstGeom prst="rect">
            <a:avLst/>
          </a:prstGeom>
        </p:spPr>
      </p:pic>
      <p:sp>
        <p:nvSpPr>
          <p:cNvPr id="8" name="Subtitle 2"/>
          <p:cNvSpPr txBox="1">
            <a:spLocks/>
          </p:cNvSpPr>
          <p:nvPr/>
        </p:nvSpPr>
        <p:spPr>
          <a:xfrm>
            <a:off x="6976306" y="6324600"/>
            <a:ext cx="1558094" cy="381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pPr algn="l"/>
            <a:r>
              <a:rPr lang="en-US" sz="1600" b="1" dirty="0" smtClean="0">
                <a:solidFill>
                  <a:schemeClr val="tx1">
                    <a:lumMod val="65000"/>
                    <a:lumOff val="35000"/>
                  </a:schemeClr>
                </a:solidFill>
                <a:latin typeface="Californian FB" panose="0207040306080B030204" pitchFamily="18" charset="0"/>
              </a:rPr>
              <a:t>October 1</a:t>
            </a:r>
            <a:endParaRPr lang="en-US" sz="1600" b="1" dirty="0">
              <a:solidFill>
                <a:schemeClr val="tx1">
                  <a:lumMod val="65000"/>
                  <a:lumOff val="35000"/>
                </a:schemeClr>
              </a:solidFill>
              <a:latin typeface="Californian FB" panose="0207040306080B030204" pitchFamily="18" charset="0"/>
            </a:endParaRPr>
          </a:p>
        </p:txBody>
      </p:sp>
    </p:spTree>
    <p:extLst>
      <p:ext uri="{BB962C8B-B14F-4D97-AF65-F5344CB8AC3E}">
        <p14:creationId xmlns:p14="http://schemas.microsoft.com/office/powerpoint/2010/main" val="24038764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14400"/>
            <a:ext cx="4947232" cy="5562600"/>
          </a:xfrm>
        </p:spPr>
        <p:txBody>
          <a:bodyPr>
            <a:normAutofit lnSpcReduction="10000"/>
          </a:bodyPr>
          <a:lstStyle/>
          <a:p>
            <a:pPr fontAlgn="base">
              <a:spcBef>
                <a:spcPts val="600"/>
              </a:spcBef>
              <a:spcAft>
                <a:spcPts val="600"/>
              </a:spcAft>
            </a:pPr>
            <a:r>
              <a:rPr lang="en-US" sz="2000" dirty="0">
                <a:solidFill>
                  <a:schemeClr val="tx1">
                    <a:lumMod val="85000"/>
                    <a:lumOff val="15000"/>
                  </a:schemeClr>
                </a:solidFill>
                <a:latin typeface="Californian FB" panose="0207040306080B030204" pitchFamily="18" charset="0"/>
              </a:rPr>
              <a:t>This is </a:t>
            </a:r>
            <a:r>
              <a:rPr lang="en-US" sz="2000" i="1" u="sng" dirty="0" smtClean="0">
                <a:solidFill>
                  <a:schemeClr val="tx1">
                    <a:lumMod val="85000"/>
                    <a:lumOff val="15000"/>
                  </a:schemeClr>
                </a:solidFill>
                <a:latin typeface="Californian FB" panose="0207040306080B030204" pitchFamily="18" charset="0"/>
              </a:rPr>
              <a:t>your</a:t>
            </a:r>
            <a:r>
              <a:rPr lang="en-US" sz="2000" dirty="0" smtClean="0">
                <a:solidFill>
                  <a:schemeClr val="tx1">
                    <a:lumMod val="85000"/>
                    <a:lumOff val="15000"/>
                  </a:schemeClr>
                </a:solidFill>
                <a:latin typeface="Californian FB" panose="0207040306080B030204" pitchFamily="18" charset="0"/>
              </a:rPr>
              <a:t> Camino, Choose the Camino path that is the best fit for you: Frances, Portuguese, </a:t>
            </a:r>
            <a:r>
              <a:rPr lang="en-US" sz="2000" dirty="0" err="1" smtClean="0">
                <a:solidFill>
                  <a:schemeClr val="tx1">
                    <a:lumMod val="85000"/>
                    <a:lumOff val="15000"/>
                  </a:schemeClr>
                </a:solidFill>
                <a:latin typeface="Californian FB" panose="0207040306080B030204" pitchFamily="18" charset="0"/>
              </a:rPr>
              <a:t>Primitivo</a:t>
            </a:r>
            <a:r>
              <a:rPr lang="en-US" sz="2000" dirty="0" smtClean="0">
                <a:solidFill>
                  <a:schemeClr val="tx1">
                    <a:lumMod val="85000"/>
                    <a:lumOff val="15000"/>
                  </a:schemeClr>
                </a:solidFill>
                <a:latin typeface="Californian FB" panose="0207040306080B030204" pitchFamily="18" charset="0"/>
              </a:rPr>
              <a:t>…do it all, do it in segments. Choose your beginning and ending points.</a:t>
            </a:r>
            <a:endParaRPr lang="en-US" sz="2000" dirty="0">
              <a:solidFill>
                <a:schemeClr val="tx1">
                  <a:lumMod val="85000"/>
                  <a:lumOff val="15000"/>
                </a:schemeClr>
              </a:solidFill>
              <a:latin typeface="Californian FB" panose="0207040306080B030204" pitchFamily="18" charset="0"/>
            </a:endParaRPr>
          </a:p>
          <a:p>
            <a:pPr fontAlgn="base">
              <a:spcBef>
                <a:spcPts val="600"/>
              </a:spcBef>
              <a:spcAft>
                <a:spcPts val="600"/>
              </a:spcAft>
            </a:pPr>
            <a:r>
              <a:rPr lang="en-US" sz="2000" dirty="0" smtClean="0">
                <a:solidFill>
                  <a:schemeClr val="tx1">
                    <a:lumMod val="85000"/>
                    <a:lumOff val="15000"/>
                  </a:schemeClr>
                </a:solidFill>
                <a:latin typeface="Californian FB" panose="0207040306080B030204" pitchFamily="18" charset="0"/>
              </a:rPr>
              <a:t>You don’t need permission! Show up in France, Spain, Portugal. Check in at the Pilgrims office for information and documentation. </a:t>
            </a:r>
          </a:p>
          <a:p>
            <a:pPr fontAlgn="base">
              <a:spcBef>
                <a:spcPts val="600"/>
              </a:spcBef>
              <a:spcAft>
                <a:spcPts val="600"/>
              </a:spcAft>
            </a:pPr>
            <a:r>
              <a:rPr lang="en-US" sz="2000" dirty="0" smtClean="0">
                <a:solidFill>
                  <a:schemeClr val="tx1">
                    <a:lumMod val="85000"/>
                    <a:lumOff val="15000"/>
                  </a:schemeClr>
                </a:solidFill>
                <a:latin typeface="Californian FB" panose="0207040306080B030204" pitchFamily="18" charset="0"/>
              </a:rPr>
              <a:t>Prepare </a:t>
            </a:r>
            <a:r>
              <a:rPr lang="en-US" sz="2000" dirty="0">
                <a:solidFill>
                  <a:schemeClr val="tx1">
                    <a:lumMod val="85000"/>
                    <a:lumOff val="15000"/>
                  </a:schemeClr>
                </a:solidFill>
                <a:latin typeface="Californian FB" panose="0207040306080B030204" pitchFamily="18" charset="0"/>
              </a:rPr>
              <a:t>mentally &amp; </a:t>
            </a:r>
            <a:r>
              <a:rPr lang="en-US" sz="2000" dirty="0" smtClean="0">
                <a:solidFill>
                  <a:schemeClr val="tx1">
                    <a:lumMod val="85000"/>
                    <a:lumOff val="15000"/>
                  </a:schemeClr>
                </a:solidFill>
                <a:latin typeface="Californian FB" panose="0207040306080B030204" pitchFamily="18" charset="0"/>
              </a:rPr>
              <a:t>physically, possibly spiritually. </a:t>
            </a:r>
          </a:p>
          <a:p>
            <a:pPr fontAlgn="base">
              <a:spcBef>
                <a:spcPts val="600"/>
              </a:spcBef>
              <a:spcAft>
                <a:spcPts val="600"/>
              </a:spcAft>
            </a:pPr>
            <a:r>
              <a:rPr lang="en-US" sz="2000" dirty="0" smtClean="0">
                <a:solidFill>
                  <a:schemeClr val="tx1">
                    <a:lumMod val="85000"/>
                    <a:lumOff val="15000"/>
                  </a:schemeClr>
                </a:solidFill>
                <a:latin typeface="Californian FB" panose="0207040306080B030204" pitchFamily="18" charset="0"/>
              </a:rPr>
              <a:t>Do a little research; history, culture, </a:t>
            </a:r>
            <a:r>
              <a:rPr lang="en-US" sz="2000" dirty="0" err="1" smtClean="0">
                <a:solidFill>
                  <a:schemeClr val="tx1">
                    <a:lumMod val="85000"/>
                    <a:lumOff val="15000"/>
                  </a:schemeClr>
                </a:solidFill>
                <a:latin typeface="Californian FB" panose="0207040306080B030204" pitchFamily="18" charset="0"/>
              </a:rPr>
              <a:t>etc</a:t>
            </a:r>
            <a:endParaRPr lang="en-US" sz="2000" dirty="0">
              <a:solidFill>
                <a:schemeClr val="tx1">
                  <a:lumMod val="85000"/>
                  <a:lumOff val="15000"/>
                </a:schemeClr>
              </a:solidFill>
              <a:latin typeface="Californian FB" panose="0207040306080B030204" pitchFamily="18" charset="0"/>
            </a:endParaRPr>
          </a:p>
          <a:p>
            <a:pPr fontAlgn="base">
              <a:spcBef>
                <a:spcPts val="600"/>
              </a:spcBef>
              <a:spcAft>
                <a:spcPts val="600"/>
              </a:spcAft>
            </a:pPr>
            <a:r>
              <a:rPr lang="en-US" sz="2000" dirty="0" smtClean="0">
                <a:solidFill>
                  <a:schemeClr val="tx1">
                    <a:lumMod val="85000"/>
                    <a:lumOff val="15000"/>
                  </a:schemeClr>
                </a:solidFill>
                <a:latin typeface="Californian FB" panose="0207040306080B030204" pitchFamily="18" charset="0"/>
              </a:rPr>
              <a:t>Walk at a </a:t>
            </a:r>
            <a:r>
              <a:rPr lang="en-US" sz="2000" dirty="0">
                <a:solidFill>
                  <a:schemeClr val="tx1">
                    <a:lumMod val="85000"/>
                    <a:lumOff val="15000"/>
                  </a:schemeClr>
                </a:solidFill>
                <a:latin typeface="Californian FB" panose="0207040306080B030204" pitchFamily="18" charset="0"/>
              </a:rPr>
              <a:t>comfortable pace and distance</a:t>
            </a:r>
          </a:p>
          <a:p>
            <a:pPr fontAlgn="base">
              <a:spcBef>
                <a:spcPts val="600"/>
              </a:spcBef>
              <a:spcAft>
                <a:spcPts val="600"/>
              </a:spcAft>
            </a:pPr>
            <a:r>
              <a:rPr lang="en-US" sz="2000" dirty="0">
                <a:solidFill>
                  <a:schemeClr val="tx1">
                    <a:lumMod val="85000"/>
                    <a:lumOff val="15000"/>
                  </a:schemeClr>
                </a:solidFill>
                <a:latin typeface="Californian FB" panose="0207040306080B030204" pitchFamily="18" charset="0"/>
              </a:rPr>
              <a:t>Carry modest </a:t>
            </a:r>
            <a:r>
              <a:rPr lang="en-US" sz="2000" dirty="0" smtClean="0">
                <a:solidFill>
                  <a:schemeClr val="tx1">
                    <a:lumMod val="85000"/>
                    <a:lumOff val="15000"/>
                  </a:schemeClr>
                </a:solidFill>
                <a:latin typeface="Californian FB" panose="0207040306080B030204" pitchFamily="18" charset="0"/>
              </a:rPr>
              <a:t>weight or ship bag every day</a:t>
            </a:r>
            <a:endParaRPr lang="en-US" sz="2000" dirty="0">
              <a:solidFill>
                <a:schemeClr val="tx1">
                  <a:lumMod val="85000"/>
                  <a:lumOff val="15000"/>
                </a:schemeClr>
              </a:solidFill>
              <a:latin typeface="Californian FB" panose="0207040306080B030204" pitchFamily="18" charset="0"/>
            </a:endParaRPr>
          </a:p>
          <a:p>
            <a:pPr fontAlgn="base">
              <a:spcBef>
                <a:spcPts val="600"/>
              </a:spcBef>
              <a:spcAft>
                <a:spcPts val="600"/>
              </a:spcAft>
            </a:pPr>
            <a:r>
              <a:rPr lang="en-US" sz="2000" dirty="0">
                <a:solidFill>
                  <a:schemeClr val="tx1">
                    <a:lumMod val="85000"/>
                    <a:lumOff val="15000"/>
                  </a:schemeClr>
                </a:solidFill>
                <a:latin typeface="Californian FB" panose="0207040306080B030204" pitchFamily="18" charset="0"/>
              </a:rPr>
              <a:t>Take time to enjoy the journey – it is your destination.</a:t>
            </a:r>
          </a:p>
          <a:p>
            <a:pPr>
              <a:spcBef>
                <a:spcPts val="600"/>
              </a:spcBef>
              <a:spcAft>
                <a:spcPts val="600"/>
              </a:spcAft>
            </a:pPr>
            <a:endParaRPr lang="en-US" sz="2000" dirty="0">
              <a:solidFill>
                <a:schemeClr val="tx1">
                  <a:lumMod val="85000"/>
                  <a:lumOff val="15000"/>
                </a:schemeClr>
              </a:solidFill>
              <a:latin typeface="Californian FB" panose="0207040306080B030204" pitchFamily="18" charset="0"/>
            </a:endParaRPr>
          </a:p>
        </p:txBody>
      </p:sp>
      <p:sp>
        <p:nvSpPr>
          <p:cNvPr id="4" name="Title 1"/>
          <p:cNvSpPr txBox="1">
            <a:spLocks/>
          </p:cNvSpPr>
          <p:nvPr/>
        </p:nvSpPr>
        <p:spPr>
          <a:xfrm>
            <a:off x="2162704" y="76200"/>
            <a:ext cx="4847696" cy="6858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2800" dirty="0" smtClean="0">
                <a:solidFill>
                  <a:schemeClr val="tx1">
                    <a:lumMod val="85000"/>
                    <a:lumOff val="15000"/>
                  </a:schemeClr>
                </a:solidFill>
                <a:effectLst/>
                <a:latin typeface="Californian FB" panose="0207040306080B030204" pitchFamily="18" charset="0"/>
              </a:rPr>
              <a:t>How to Make Your Camino</a:t>
            </a:r>
            <a:endParaRPr lang="en-US" sz="2000" dirty="0">
              <a:solidFill>
                <a:schemeClr val="tx1">
                  <a:lumMod val="85000"/>
                  <a:lumOff val="15000"/>
                </a:schemeClr>
              </a:solidFill>
              <a:effectLst/>
              <a:latin typeface="Californian FB" panose="0207040306080B0302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3816" y="914400"/>
            <a:ext cx="4143983" cy="5410200"/>
          </a:xfrm>
          <a:prstGeom prst="rect">
            <a:avLst/>
          </a:prstGeom>
        </p:spPr>
      </p:pic>
    </p:spTree>
    <p:extLst>
      <p:ext uri="{BB962C8B-B14F-4D97-AF65-F5344CB8AC3E}">
        <p14:creationId xmlns:p14="http://schemas.microsoft.com/office/powerpoint/2010/main" val="226550850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20" y="38786"/>
            <a:ext cx="4509846" cy="339021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517371"/>
            <a:ext cx="4343400" cy="334062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1036" y="76200"/>
            <a:ext cx="4481754" cy="334089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6800" y="3467785"/>
            <a:ext cx="4191000" cy="3390215"/>
          </a:xfrm>
          <a:prstGeom prst="rect">
            <a:avLst/>
          </a:prstGeom>
        </p:spPr>
      </p:pic>
    </p:spTree>
    <p:extLst>
      <p:ext uri="{BB962C8B-B14F-4D97-AF65-F5344CB8AC3E}">
        <p14:creationId xmlns:p14="http://schemas.microsoft.com/office/powerpoint/2010/main" val="378813909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5067" y="3481015"/>
            <a:ext cx="4432039" cy="329120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959" y="3481015"/>
            <a:ext cx="4419105" cy="3314329"/>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76" y="46226"/>
            <a:ext cx="4527021" cy="339526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200" y="46226"/>
            <a:ext cx="4495800" cy="3395266"/>
          </a:xfrm>
          <a:prstGeom prst="rect">
            <a:avLst/>
          </a:prstGeom>
        </p:spPr>
      </p:pic>
    </p:spTree>
    <p:extLst>
      <p:ext uri="{BB962C8B-B14F-4D97-AF65-F5344CB8AC3E}">
        <p14:creationId xmlns:p14="http://schemas.microsoft.com/office/powerpoint/2010/main" val="45010307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81252"/>
            <a:ext cx="2514600" cy="332912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83390"/>
            <a:ext cx="4343400" cy="33782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59" y="35859"/>
            <a:ext cx="4536141" cy="342573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6850" y="3507513"/>
            <a:ext cx="2444750" cy="3276600"/>
          </a:xfrm>
          <a:prstGeom prst="rect">
            <a:avLst/>
          </a:prstGeom>
        </p:spPr>
      </p:pic>
      <p:sp>
        <p:nvSpPr>
          <p:cNvPr id="8" name="Rectangle 7"/>
          <p:cNvSpPr/>
          <p:nvPr/>
        </p:nvSpPr>
        <p:spPr>
          <a:xfrm>
            <a:off x="2743200" y="3704209"/>
            <a:ext cx="3581400" cy="1323439"/>
          </a:xfrm>
          <a:prstGeom prst="rect">
            <a:avLst/>
          </a:prstGeom>
        </p:spPr>
        <p:txBody>
          <a:bodyPr wrap="square">
            <a:spAutoFit/>
          </a:bodyPr>
          <a:lstStyle/>
          <a:p>
            <a:r>
              <a:rPr lang="en-US" sz="2000" dirty="0">
                <a:solidFill>
                  <a:schemeClr val="tx1">
                    <a:lumMod val="65000"/>
                    <a:lumOff val="35000"/>
                  </a:schemeClr>
                </a:solidFill>
                <a:latin typeface="Californian FB" panose="0207040306080B030204" pitchFamily="18" charset="0"/>
              </a:rPr>
              <a:t>The church in </a:t>
            </a:r>
            <a:r>
              <a:rPr lang="en-US" sz="2000" dirty="0" err="1">
                <a:solidFill>
                  <a:schemeClr val="tx1">
                    <a:lumMod val="65000"/>
                    <a:lumOff val="35000"/>
                  </a:schemeClr>
                </a:solidFill>
                <a:latin typeface="Californian FB" panose="0207040306080B030204" pitchFamily="18" charset="0"/>
              </a:rPr>
              <a:t>Belorado</a:t>
            </a:r>
            <a:r>
              <a:rPr lang="en-US" sz="2000" dirty="0">
                <a:solidFill>
                  <a:schemeClr val="tx1">
                    <a:lumMod val="65000"/>
                    <a:lumOff val="35000"/>
                  </a:schemeClr>
                </a:solidFill>
                <a:latin typeface="Californian FB" panose="0207040306080B030204" pitchFamily="18" charset="0"/>
              </a:rPr>
              <a:t> adjoins cliffs, a hermit’s residence carved into the rock. </a:t>
            </a:r>
            <a:r>
              <a:rPr lang="en-US" sz="2000" dirty="0" smtClean="0">
                <a:solidFill>
                  <a:schemeClr val="tx1">
                    <a:lumMod val="65000"/>
                    <a:lumOff val="35000"/>
                  </a:schemeClr>
                </a:solidFill>
                <a:latin typeface="Californian FB" panose="0207040306080B030204" pitchFamily="18" charset="0"/>
              </a:rPr>
              <a:t>Paul </a:t>
            </a:r>
            <a:r>
              <a:rPr lang="en-US" sz="2000" dirty="0">
                <a:solidFill>
                  <a:schemeClr val="tx1">
                    <a:lumMod val="65000"/>
                    <a:lumOff val="35000"/>
                  </a:schemeClr>
                </a:solidFill>
                <a:latin typeface="Californian FB" panose="0207040306080B030204" pitchFamily="18" charset="0"/>
              </a:rPr>
              <a:t>at Casa </a:t>
            </a:r>
            <a:r>
              <a:rPr lang="en-US" sz="2000" dirty="0" err="1">
                <a:solidFill>
                  <a:schemeClr val="tx1">
                    <a:lumMod val="65000"/>
                    <a:lumOff val="35000"/>
                  </a:schemeClr>
                </a:solidFill>
                <a:latin typeface="Californian FB" panose="0207040306080B030204" pitchFamily="18" charset="0"/>
              </a:rPr>
              <a:t>Waslaza</a:t>
            </a:r>
            <a:r>
              <a:rPr lang="en-US" sz="2000" dirty="0">
                <a:solidFill>
                  <a:schemeClr val="tx1">
                    <a:lumMod val="65000"/>
                    <a:lumOff val="35000"/>
                  </a:schemeClr>
                </a:solidFill>
                <a:latin typeface="Californian FB" panose="0207040306080B030204" pitchFamily="18" charset="0"/>
              </a:rPr>
              <a:t> was outstanding.</a:t>
            </a: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8600" y="5270267"/>
            <a:ext cx="1137125" cy="1228095"/>
          </a:xfrm>
          <a:prstGeom prst="rect">
            <a:avLst/>
          </a:prstGeom>
        </p:spPr>
      </p:pic>
      <p:sp>
        <p:nvSpPr>
          <p:cNvPr id="10" name="Rectangle 9"/>
          <p:cNvSpPr/>
          <p:nvPr/>
        </p:nvSpPr>
        <p:spPr>
          <a:xfrm>
            <a:off x="6705600" y="6457890"/>
            <a:ext cx="2590800" cy="400110"/>
          </a:xfrm>
          <a:prstGeom prst="rect">
            <a:avLst/>
          </a:prstGeom>
        </p:spPr>
        <p:txBody>
          <a:bodyPr wrap="square">
            <a:spAutoFit/>
          </a:bodyPr>
          <a:lstStyle/>
          <a:p>
            <a:r>
              <a:rPr lang="en-US" sz="2000" b="1" dirty="0" smtClean="0">
                <a:solidFill>
                  <a:schemeClr val="bg1"/>
                </a:solidFill>
                <a:latin typeface="Californian FB" panose="0207040306080B030204" pitchFamily="18" charset="0"/>
              </a:rPr>
              <a:t>Paul,  </a:t>
            </a:r>
            <a:r>
              <a:rPr lang="en-US" sz="2000" b="1" dirty="0">
                <a:solidFill>
                  <a:schemeClr val="bg1"/>
                </a:solidFill>
                <a:latin typeface="Californian FB" panose="0207040306080B030204" pitchFamily="18" charset="0"/>
              </a:rPr>
              <a:t>Casa </a:t>
            </a:r>
            <a:r>
              <a:rPr lang="en-US" sz="2000" b="1" dirty="0" err="1" smtClean="0">
                <a:solidFill>
                  <a:schemeClr val="bg1"/>
                </a:solidFill>
                <a:latin typeface="Californian FB" panose="0207040306080B030204" pitchFamily="18" charset="0"/>
              </a:rPr>
              <a:t>Waslaza</a:t>
            </a:r>
            <a:endParaRPr lang="en-US" sz="2000" b="1" dirty="0">
              <a:solidFill>
                <a:schemeClr val="bg1"/>
              </a:solidFill>
              <a:latin typeface="Californian FB" panose="0207040306080B030204" pitchFamily="18" charset="0"/>
            </a:endParaRPr>
          </a:p>
        </p:txBody>
      </p:sp>
    </p:spTree>
    <p:extLst>
      <p:ext uri="{BB962C8B-B14F-4D97-AF65-F5344CB8AC3E}">
        <p14:creationId xmlns:p14="http://schemas.microsoft.com/office/powerpoint/2010/main" val="81235957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609600"/>
            <a:ext cx="9144000" cy="1447800"/>
          </a:xfrm>
        </p:spPr>
        <p:txBody>
          <a:bodyPr>
            <a:noAutofit/>
          </a:bodyPr>
          <a:lstStyle/>
          <a:p>
            <a:pPr algn="l"/>
            <a:r>
              <a:rPr lang="en-US" sz="2000" dirty="0" smtClean="0">
                <a:solidFill>
                  <a:schemeClr val="tx1">
                    <a:lumMod val="65000"/>
                    <a:lumOff val="35000"/>
                  </a:schemeClr>
                </a:solidFill>
                <a:latin typeface="Californian FB" panose="0207040306080B030204" pitchFamily="18" charset="0"/>
              </a:rPr>
              <a:t>1,000 </a:t>
            </a:r>
            <a:r>
              <a:rPr lang="en-US" sz="2000" dirty="0" err="1" smtClean="0">
                <a:solidFill>
                  <a:schemeClr val="tx1">
                    <a:lumMod val="65000"/>
                    <a:lumOff val="35000"/>
                  </a:schemeClr>
                </a:solidFill>
                <a:latin typeface="Californian FB" panose="0207040306080B030204" pitchFamily="18" charset="0"/>
              </a:rPr>
              <a:t>ft</a:t>
            </a:r>
            <a:r>
              <a:rPr lang="en-US" sz="2000" dirty="0" smtClean="0">
                <a:solidFill>
                  <a:schemeClr val="tx1">
                    <a:lumMod val="65000"/>
                    <a:lumOff val="35000"/>
                  </a:schemeClr>
                </a:solidFill>
                <a:latin typeface="Californian FB" panose="0207040306080B030204" pitchFamily="18" charset="0"/>
              </a:rPr>
              <a:t> gain first 15k, then slight downhill: 24.2 kilometers, 15 miles, 7 hours walking</a:t>
            </a:r>
          </a:p>
          <a:p>
            <a:pPr algn="l"/>
            <a:r>
              <a:rPr lang="en-US" sz="2000" dirty="0" smtClean="0">
                <a:solidFill>
                  <a:schemeClr val="tx1">
                    <a:lumMod val="65000"/>
                    <a:lumOff val="35000"/>
                  </a:schemeClr>
                </a:solidFill>
                <a:latin typeface="Californian FB" panose="0207040306080B030204" pitchFamily="18" charset="0"/>
              </a:rPr>
              <a:t>Passed through </a:t>
            </a:r>
            <a:r>
              <a:rPr lang="en-US" sz="2000" dirty="0" err="1" smtClean="0">
                <a:solidFill>
                  <a:schemeClr val="tx1">
                    <a:lumMod val="65000"/>
                    <a:lumOff val="35000"/>
                  </a:schemeClr>
                </a:solidFill>
                <a:latin typeface="Californian FB" panose="0207040306080B030204" pitchFamily="18" charset="0"/>
              </a:rPr>
              <a:t>Villafranca</a:t>
            </a:r>
            <a:r>
              <a:rPr lang="en-US" sz="2000" dirty="0" smtClean="0">
                <a:solidFill>
                  <a:schemeClr val="tx1">
                    <a:lumMod val="65000"/>
                    <a:lumOff val="35000"/>
                  </a:schemeClr>
                </a:solidFill>
                <a:latin typeface="Californian FB" panose="0207040306080B030204" pitchFamily="18" charset="0"/>
              </a:rPr>
              <a:t> Montes de </a:t>
            </a:r>
            <a:r>
              <a:rPr lang="en-US" sz="2000" dirty="0" err="1" smtClean="0">
                <a:solidFill>
                  <a:schemeClr val="tx1">
                    <a:lumMod val="65000"/>
                    <a:lumOff val="35000"/>
                  </a:schemeClr>
                </a:solidFill>
                <a:latin typeface="Californian FB" panose="0207040306080B030204" pitchFamily="18" charset="0"/>
              </a:rPr>
              <a:t>Oca</a:t>
            </a:r>
            <a:r>
              <a:rPr lang="en-US" sz="2000" dirty="0" smtClean="0">
                <a:solidFill>
                  <a:schemeClr val="tx1">
                    <a:lumMod val="65000"/>
                    <a:lumOff val="35000"/>
                  </a:schemeClr>
                </a:solidFill>
                <a:latin typeface="Californian FB" panose="0207040306080B030204" pitchFamily="18" charset="0"/>
              </a:rPr>
              <a:t>, helping pilgrims since the 9</a:t>
            </a:r>
            <a:r>
              <a:rPr lang="en-US" sz="2000" baseline="30000" dirty="0" smtClean="0">
                <a:solidFill>
                  <a:schemeClr val="tx1">
                    <a:lumMod val="65000"/>
                    <a:lumOff val="35000"/>
                  </a:schemeClr>
                </a:solidFill>
                <a:latin typeface="Californian FB" panose="0207040306080B030204" pitchFamily="18" charset="0"/>
              </a:rPr>
              <a:t>th</a:t>
            </a:r>
            <a:r>
              <a:rPr lang="en-US" sz="2000" dirty="0" smtClean="0">
                <a:solidFill>
                  <a:schemeClr val="tx1">
                    <a:lumMod val="65000"/>
                    <a:lumOff val="35000"/>
                  </a:schemeClr>
                </a:solidFill>
                <a:latin typeface="Californian FB" panose="0207040306080B030204" pitchFamily="18" charset="0"/>
              </a:rPr>
              <a:t> century. 2 memorials on the way; 1 for a pilgrim and another for 200 people killed during the Spanish civil war. Stayed in a slightly funky, cool alburque in </a:t>
            </a:r>
            <a:r>
              <a:rPr lang="en-US" sz="2000" dirty="0" err="1" smtClean="0">
                <a:solidFill>
                  <a:schemeClr val="tx1">
                    <a:lumMod val="65000"/>
                    <a:lumOff val="35000"/>
                  </a:schemeClr>
                </a:solidFill>
                <a:latin typeface="Californian FB" panose="0207040306080B030204" pitchFamily="18" charset="0"/>
              </a:rPr>
              <a:t>SJdO</a:t>
            </a:r>
            <a:r>
              <a:rPr lang="en-US" sz="2000" dirty="0" smtClean="0">
                <a:solidFill>
                  <a:schemeClr val="tx1">
                    <a:lumMod val="65000"/>
                    <a:lumOff val="35000"/>
                  </a:schemeClr>
                </a:solidFill>
                <a:latin typeface="Californian FB" panose="0207040306080B030204" pitchFamily="18" charset="0"/>
              </a:rPr>
              <a:t>, a very small village.</a:t>
            </a:r>
            <a:endParaRPr lang="en-US" sz="2000" dirty="0">
              <a:solidFill>
                <a:schemeClr val="tx1">
                  <a:lumMod val="65000"/>
                  <a:lumOff val="35000"/>
                </a:schemeClr>
              </a:solidFill>
              <a:latin typeface="Californian FB" panose="0207040306080B030204" pitchFamily="18" charset="0"/>
            </a:endParaRPr>
          </a:p>
        </p:txBody>
      </p:sp>
      <p:sp>
        <p:nvSpPr>
          <p:cNvPr id="2" name="Title 1"/>
          <p:cNvSpPr>
            <a:spLocks noGrp="1"/>
          </p:cNvSpPr>
          <p:nvPr>
            <p:ph type="ctrTitle"/>
          </p:nvPr>
        </p:nvSpPr>
        <p:spPr>
          <a:xfrm>
            <a:off x="0" y="-76200"/>
            <a:ext cx="9144000" cy="685799"/>
          </a:xfrm>
        </p:spPr>
        <p:txBody>
          <a:bodyPr/>
          <a:lstStyle/>
          <a:p>
            <a:r>
              <a:rPr lang="en-US" sz="3200" dirty="0" smtClean="0">
                <a:solidFill>
                  <a:schemeClr val="tx1">
                    <a:lumMod val="65000"/>
                    <a:lumOff val="35000"/>
                  </a:schemeClr>
                </a:solidFill>
                <a:effectLst/>
                <a:latin typeface="Californian FB" panose="0207040306080B030204" pitchFamily="18" charset="0"/>
              </a:rPr>
              <a:t>Day 13: </a:t>
            </a:r>
            <a:r>
              <a:rPr lang="en-US" sz="3200" dirty="0" err="1" smtClean="0">
                <a:solidFill>
                  <a:schemeClr val="tx1">
                    <a:lumMod val="65000"/>
                    <a:lumOff val="35000"/>
                  </a:schemeClr>
                </a:solidFill>
                <a:effectLst/>
                <a:latin typeface="Californian FB" panose="0207040306080B030204" pitchFamily="18" charset="0"/>
              </a:rPr>
              <a:t>Belorado</a:t>
            </a:r>
            <a:r>
              <a:rPr lang="en-US" sz="3200" dirty="0" smtClean="0">
                <a:solidFill>
                  <a:schemeClr val="tx1">
                    <a:lumMod val="65000"/>
                    <a:lumOff val="35000"/>
                  </a:schemeClr>
                </a:solidFill>
                <a:effectLst/>
                <a:latin typeface="Californian FB" panose="0207040306080B030204" pitchFamily="18" charset="0"/>
              </a:rPr>
              <a:t> to San Juan de Ortega</a:t>
            </a:r>
            <a:endParaRPr lang="en-US" sz="3200" dirty="0">
              <a:solidFill>
                <a:schemeClr val="tx1">
                  <a:lumMod val="65000"/>
                  <a:lumOff val="35000"/>
                </a:schemeClr>
              </a:solidFill>
              <a:effectLst/>
              <a:latin typeface="Californian FB" panose="0207040306080B030204" pitchFamily="18" charset="0"/>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6406" y="6248400"/>
            <a:ext cx="5551394" cy="550434"/>
          </a:xfrm>
          <a:prstGeom prst="rect">
            <a:avLst/>
          </a:prstGeom>
        </p:spPr>
      </p:pic>
      <p:sp>
        <p:nvSpPr>
          <p:cNvPr id="13" name="4-Point Star 12"/>
          <p:cNvSpPr/>
          <p:nvPr/>
        </p:nvSpPr>
        <p:spPr>
          <a:xfrm>
            <a:off x="7543800" y="6530095"/>
            <a:ext cx="270706" cy="327905"/>
          </a:xfrm>
          <a:prstGeom prst="star4">
            <a:avLst/>
          </a:prstGeom>
          <a:solidFill>
            <a:srgbClr val="FFC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2133600"/>
            <a:ext cx="5791200" cy="41148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5473" y="2133600"/>
            <a:ext cx="3082327" cy="4038600"/>
          </a:xfrm>
          <a:prstGeom prst="rect">
            <a:avLst/>
          </a:prstGeom>
        </p:spPr>
      </p:pic>
      <p:sp>
        <p:nvSpPr>
          <p:cNvPr id="8" name="Subtitle 2"/>
          <p:cNvSpPr txBox="1">
            <a:spLocks/>
          </p:cNvSpPr>
          <p:nvPr/>
        </p:nvSpPr>
        <p:spPr>
          <a:xfrm>
            <a:off x="6553200" y="6400800"/>
            <a:ext cx="1558094" cy="381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pPr algn="l"/>
            <a:r>
              <a:rPr lang="en-US" sz="1600" b="1" dirty="0" smtClean="0">
                <a:solidFill>
                  <a:schemeClr val="tx1">
                    <a:lumMod val="65000"/>
                    <a:lumOff val="35000"/>
                  </a:schemeClr>
                </a:solidFill>
                <a:latin typeface="Californian FB" panose="0207040306080B030204" pitchFamily="18" charset="0"/>
              </a:rPr>
              <a:t>October 2</a:t>
            </a:r>
            <a:endParaRPr lang="en-US" sz="1600" b="1" dirty="0">
              <a:solidFill>
                <a:schemeClr val="tx1">
                  <a:lumMod val="65000"/>
                  <a:lumOff val="35000"/>
                </a:schemeClr>
              </a:solidFill>
              <a:latin typeface="Californian FB" panose="0207040306080B030204" pitchFamily="18" charset="0"/>
            </a:endParaRPr>
          </a:p>
        </p:txBody>
      </p:sp>
    </p:spTree>
    <p:extLst>
      <p:ext uri="{BB962C8B-B14F-4D97-AF65-F5344CB8AC3E}">
        <p14:creationId xmlns:p14="http://schemas.microsoft.com/office/powerpoint/2010/main" val="142773559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0288" y="26895"/>
            <a:ext cx="2311018" cy="352313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60" y="26895"/>
            <a:ext cx="2250140" cy="349175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199" y="26895"/>
            <a:ext cx="4455459" cy="352313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0267" y="3657602"/>
            <a:ext cx="4247534" cy="3200398"/>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 y="3657601"/>
            <a:ext cx="4343400" cy="3124199"/>
          </a:xfrm>
          <a:prstGeom prst="rect">
            <a:avLst/>
          </a:prstGeom>
        </p:spPr>
      </p:pic>
      <p:sp>
        <p:nvSpPr>
          <p:cNvPr id="7" name="Rectangle 6"/>
          <p:cNvSpPr/>
          <p:nvPr/>
        </p:nvSpPr>
        <p:spPr>
          <a:xfrm>
            <a:off x="228600" y="6381690"/>
            <a:ext cx="3925603" cy="400110"/>
          </a:xfrm>
          <a:prstGeom prst="rect">
            <a:avLst/>
          </a:prstGeom>
        </p:spPr>
        <p:txBody>
          <a:bodyPr wrap="square">
            <a:spAutoFit/>
          </a:bodyPr>
          <a:lstStyle/>
          <a:p>
            <a:r>
              <a:rPr lang="en-US" sz="2000" b="1" dirty="0" smtClean="0">
                <a:solidFill>
                  <a:schemeClr val="bg1"/>
                </a:solidFill>
                <a:latin typeface="Californian FB" panose="0207040306080B030204" pitchFamily="18" charset="0"/>
              </a:rPr>
              <a:t>Alburgue @ San Juan de Ortega</a:t>
            </a:r>
            <a:endParaRPr lang="en-US" sz="2000" b="1" dirty="0">
              <a:solidFill>
                <a:schemeClr val="bg1"/>
              </a:solidFill>
              <a:latin typeface="Californian FB" panose="0207040306080B030204" pitchFamily="18" charset="0"/>
            </a:endParaRPr>
          </a:p>
        </p:txBody>
      </p:sp>
      <p:sp>
        <p:nvSpPr>
          <p:cNvPr id="8" name="Rectangle 7"/>
          <p:cNvSpPr/>
          <p:nvPr/>
        </p:nvSpPr>
        <p:spPr>
          <a:xfrm>
            <a:off x="4989797" y="6400800"/>
            <a:ext cx="3925603" cy="400110"/>
          </a:xfrm>
          <a:prstGeom prst="rect">
            <a:avLst/>
          </a:prstGeom>
        </p:spPr>
        <p:txBody>
          <a:bodyPr wrap="square">
            <a:spAutoFit/>
          </a:bodyPr>
          <a:lstStyle/>
          <a:p>
            <a:r>
              <a:rPr lang="en-US" sz="2000" b="1" dirty="0" smtClean="0">
                <a:solidFill>
                  <a:schemeClr val="bg1"/>
                </a:solidFill>
                <a:latin typeface="Californian FB" panose="0207040306080B030204" pitchFamily="18" charset="0"/>
              </a:rPr>
              <a:t>Alburgue @ San Juan de Ortega</a:t>
            </a:r>
            <a:endParaRPr lang="en-US" sz="2000" b="1" dirty="0">
              <a:solidFill>
                <a:schemeClr val="bg1"/>
              </a:solidFill>
              <a:latin typeface="Californian FB" panose="0207040306080B030204" pitchFamily="18" charset="0"/>
            </a:endParaRPr>
          </a:p>
        </p:txBody>
      </p:sp>
    </p:spTree>
    <p:extLst>
      <p:ext uri="{BB962C8B-B14F-4D97-AF65-F5344CB8AC3E}">
        <p14:creationId xmlns:p14="http://schemas.microsoft.com/office/powerpoint/2010/main" val="118328819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88259"/>
            <a:ext cx="4131398" cy="567914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8428" y="133350"/>
            <a:ext cx="4423160" cy="5734050"/>
          </a:xfrm>
          <a:prstGeom prst="rect">
            <a:avLst/>
          </a:prstGeom>
        </p:spPr>
      </p:pic>
      <p:sp>
        <p:nvSpPr>
          <p:cNvPr id="6" name="Subtitle 2"/>
          <p:cNvSpPr>
            <a:spLocks noGrp="1"/>
          </p:cNvSpPr>
          <p:nvPr>
            <p:ph type="subTitle" idx="1"/>
          </p:nvPr>
        </p:nvSpPr>
        <p:spPr>
          <a:xfrm>
            <a:off x="126428" y="5867400"/>
            <a:ext cx="8995160" cy="990600"/>
          </a:xfrm>
        </p:spPr>
        <p:txBody>
          <a:bodyPr>
            <a:noAutofit/>
          </a:bodyPr>
          <a:lstStyle/>
          <a:p>
            <a:pPr algn="l"/>
            <a:r>
              <a:rPr lang="en-US" sz="2000" dirty="0" smtClean="0">
                <a:solidFill>
                  <a:schemeClr val="tx1">
                    <a:lumMod val="65000"/>
                    <a:lumOff val="35000"/>
                  </a:schemeClr>
                </a:solidFill>
                <a:latin typeface="Californian FB" panose="0207040306080B030204" pitchFamily="18" charset="0"/>
              </a:rPr>
              <a:t>The church in San Juan de Ortega was refreshing: simple, not overly embellished with brass/bronze/gold/silver metals. Solemn, not macabre and grotesque with wounded martyrs and saints.</a:t>
            </a:r>
            <a:endParaRPr lang="en-US" sz="2000" dirty="0">
              <a:solidFill>
                <a:schemeClr val="tx1">
                  <a:lumMod val="65000"/>
                  <a:lumOff val="35000"/>
                </a:schemeClr>
              </a:solidFill>
              <a:latin typeface="Californian FB" panose="0207040306080B030204" pitchFamily="18" charset="0"/>
            </a:endParaRPr>
          </a:p>
        </p:txBody>
      </p:sp>
    </p:spTree>
    <p:extLst>
      <p:ext uri="{BB962C8B-B14F-4D97-AF65-F5344CB8AC3E}">
        <p14:creationId xmlns:p14="http://schemas.microsoft.com/office/powerpoint/2010/main" val="219537052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609600"/>
            <a:ext cx="9144000" cy="1447800"/>
          </a:xfrm>
        </p:spPr>
        <p:txBody>
          <a:bodyPr>
            <a:noAutofit/>
          </a:bodyPr>
          <a:lstStyle/>
          <a:p>
            <a:r>
              <a:rPr lang="en-US" sz="2000" dirty="0" smtClean="0">
                <a:solidFill>
                  <a:schemeClr val="tx1">
                    <a:lumMod val="65000"/>
                    <a:lumOff val="35000"/>
                  </a:schemeClr>
                </a:solidFill>
                <a:latin typeface="Californian FB" panose="0207040306080B030204" pitchFamily="18" charset="0"/>
              </a:rPr>
              <a:t>Mostly level to slight downhill: 26.1 kilometers, 16.2 miles, 7 hours walking</a:t>
            </a:r>
          </a:p>
          <a:p>
            <a:pPr algn="l"/>
            <a:r>
              <a:rPr lang="en-US" sz="2000" dirty="0" smtClean="0">
                <a:solidFill>
                  <a:schemeClr val="tx1">
                    <a:lumMod val="65000"/>
                    <a:lumOff val="35000"/>
                  </a:schemeClr>
                </a:solidFill>
                <a:latin typeface="Californian FB" panose="0207040306080B030204" pitchFamily="18" charset="0"/>
              </a:rPr>
              <a:t>Pass through Age, population 60 and nearly 1,000 years old. Through </a:t>
            </a:r>
            <a:r>
              <a:rPr lang="en-US" sz="2000" dirty="0" err="1" smtClean="0">
                <a:solidFill>
                  <a:schemeClr val="tx1">
                    <a:lumMod val="65000"/>
                    <a:lumOff val="35000"/>
                  </a:schemeClr>
                </a:solidFill>
                <a:latin typeface="Californian FB" panose="0207040306080B030204" pitchFamily="18" charset="0"/>
              </a:rPr>
              <a:t>Atapuerca</a:t>
            </a:r>
            <a:r>
              <a:rPr lang="en-US" sz="2000" dirty="0" smtClean="0">
                <a:solidFill>
                  <a:schemeClr val="tx1">
                    <a:lumMod val="65000"/>
                    <a:lumOff val="35000"/>
                  </a:schemeClr>
                </a:solidFill>
                <a:latin typeface="Californian FB" panose="0207040306080B030204" pitchFamily="18" charset="0"/>
              </a:rPr>
              <a:t>, with human activity 1.5 million years ago, the oldest known in Europe. After walking along a busy highway and airport fence, opted to bus into Burgos for the last mile.</a:t>
            </a:r>
            <a:endParaRPr lang="en-US" sz="2000" dirty="0">
              <a:solidFill>
                <a:schemeClr val="tx1">
                  <a:lumMod val="65000"/>
                  <a:lumOff val="35000"/>
                </a:schemeClr>
              </a:solidFill>
              <a:latin typeface="Californian FB" panose="0207040306080B030204" pitchFamily="18" charset="0"/>
            </a:endParaRPr>
          </a:p>
        </p:txBody>
      </p:sp>
      <p:sp>
        <p:nvSpPr>
          <p:cNvPr id="2" name="Title 1"/>
          <p:cNvSpPr>
            <a:spLocks noGrp="1"/>
          </p:cNvSpPr>
          <p:nvPr>
            <p:ph type="ctrTitle"/>
          </p:nvPr>
        </p:nvSpPr>
        <p:spPr>
          <a:xfrm>
            <a:off x="0" y="-76200"/>
            <a:ext cx="9144000" cy="685799"/>
          </a:xfrm>
        </p:spPr>
        <p:txBody>
          <a:bodyPr/>
          <a:lstStyle/>
          <a:p>
            <a:r>
              <a:rPr lang="en-US" sz="3200" dirty="0" smtClean="0">
                <a:solidFill>
                  <a:schemeClr val="tx1">
                    <a:lumMod val="65000"/>
                    <a:lumOff val="35000"/>
                  </a:schemeClr>
                </a:solidFill>
                <a:effectLst/>
                <a:latin typeface="Californian FB" panose="0207040306080B030204" pitchFamily="18" charset="0"/>
              </a:rPr>
              <a:t>Day 14: San Juan de Ortega to Burgos</a:t>
            </a:r>
            <a:endParaRPr lang="en-US" sz="3200" dirty="0">
              <a:solidFill>
                <a:schemeClr val="tx1">
                  <a:lumMod val="65000"/>
                  <a:lumOff val="35000"/>
                </a:schemeClr>
              </a:solidFill>
              <a:effectLst/>
              <a:latin typeface="Californian FB" panose="0207040306080B030204" pitchFamily="18" charset="0"/>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6406" y="6248400"/>
            <a:ext cx="5551394" cy="550434"/>
          </a:xfrm>
          <a:prstGeom prst="rect">
            <a:avLst/>
          </a:prstGeom>
        </p:spPr>
      </p:pic>
      <p:sp>
        <p:nvSpPr>
          <p:cNvPr id="13" name="4-Point Star 12"/>
          <p:cNvSpPr/>
          <p:nvPr/>
        </p:nvSpPr>
        <p:spPr>
          <a:xfrm>
            <a:off x="7315200" y="6530095"/>
            <a:ext cx="270706" cy="327905"/>
          </a:xfrm>
          <a:prstGeom prst="star4">
            <a:avLst/>
          </a:prstGeom>
          <a:solidFill>
            <a:srgbClr val="FFC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7" y="2006039"/>
            <a:ext cx="4291853" cy="37338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6401" y="1979145"/>
            <a:ext cx="4665540" cy="3735855"/>
          </a:xfrm>
          <a:prstGeom prst="rect">
            <a:avLst/>
          </a:prstGeom>
        </p:spPr>
      </p:pic>
      <p:pic>
        <p:nvPicPr>
          <p:cNvPr id="11" name="Picture 10"/>
          <p:cNvPicPr>
            <a:picLocks noChangeAspect="1"/>
          </p:cNvPicPr>
          <p:nvPr/>
        </p:nvPicPr>
        <p:blipFill>
          <a:blip r:embed="rId5"/>
          <a:stretch>
            <a:fillRect/>
          </a:stretch>
        </p:blipFill>
        <p:spPr>
          <a:xfrm>
            <a:off x="2159373" y="5904799"/>
            <a:ext cx="573608" cy="798213"/>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400" y="5857863"/>
            <a:ext cx="793242" cy="856702"/>
          </a:xfrm>
          <a:prstGeom prst="rect">
            <a:avLst/>
          </a:prstGeom>
        </p:spPr>
      </p:pic>
      <p:sp>
        <p:nvSpPr>
          <p:cNvPr id="10" name="Subtitle 2"/>
          <p:cNvSpPr txBox="1">
            <a:spLocks/>
          </p:cNvSpPr>
          <p:nvPr/>
        </p:nvSpPr>
        <p:spPr>
          <a:xfrm>
            <a:off x="6366706" y="6324600"/>
            <a:ext cx="1558094" cy="381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pPr algn="l"/>
            <a:r>
              <a:rPr lang="en-US" sz="1600" b="1" dirty="0" smtClean="0">
                <a:solidFill>
                  <a:schemeClr val="tx1">
                    <a:lumMod val="65000"/>
                    <a:lumOff val="35000"/>
                  </a:schemeClr>
                </a:solidFill>
                <a:latin typeface="Californian FB" panose="0207040306080B030204" pitchFamily="18" charset="0"/>
              </a:rPr>
              <a:t>October 3</a:t>
            </a:r>
            <a:endParaRPr lang="en-US" sz="1600" b="1" dirty="0">
              <a:solidFill>
                <a:schemeClr val="tx1">
                  <a:lumMod val="65000"/>
                  <a:lumOff val="35000"/>
                </a:schemeClr>
              </a:solidFill>
              <a:latin typeface="Californian FB" panose="0207040306080B030204" pitchFamily="18" charset="0"/>
            </a:endParaRPr>
          </a:p>
        </p:txBody>
      </p:sp>
    </p:spTree>
    <p:extLst>
      <p:ext uri="{BB962C8B-B14F-4D97-AF65-F5344CB8AC3E}">
        <p14:creationId xmlns:p14="http://schemas.microsoft.com/office/powerpoint/2010/main" val="48576796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3581400"/>
            <a:ext cx="2971800" cy="3200400"/>
          </a:xfrm>
          <a:prstGeom prst="rect">
            <a:avLst/>
          </a:prstGeom>
        </p:spPr>
      </p:pic>
      <p:pic>
        <p:nvPicPr>
          <p:cNvPr id="3" name="Picture 2"/>
          <p:cNvPicPr>
            <a:picLocks noChangeAspect="1"/>
          </p:cNvPicPr>
          <p:nvPr/>
        </p:nvPicPr>
        <p:blipFill>
          <a:blip r:embed="rId3"/>
          <a:stretch>
            <a:fillRect/>
          </a:stretch>
        </p:blipFill>
        <p:spPr>
          <a:xfrm>
            <a:off x="4283739" y="142743"/>
            <a:ext cx="4444350" cy="3179473"/>
          </a:xfrm>
          <a:prstGeom prst="rect">
            <a:avLst/>
          </a:prstGeom>
        </p:spPr>
      </p:pic>
      <p:pic>
        <p:nvPicPr>
          <p:cNvPr id="4" name="Picture 3"/>
          <p:cNvPicPr>
            <a:picLocks noChangeAspect="1"/>
          </p:cNvPicPr>
          <p:nvPr/>
        </p:nvPicPr>
        <p:blipFill>
          <a:blip r:embed="rId4"/>
          <a:stretch>
            <a:fillRect/>
          </a:stretch>
        </p:blipFill>
        <p:spPr>
          <a:xfrm>
            <a:off x="447675" y="3505200"/>
            <a:ext cx="4352925" cy="3300215"/>
          </a:xfrm>
          <a:prstGeom prst="rect">
            <a:avLst/>
          </a:prstGeom>
        </p:spPr>
      </p:pic>
      <p:pic>
        <p:nvPicPr>
          <p:cNvPr id="5" name="Picture 4"/>
          <p:cNvPicPr>
            <a:picLocks noChangeAspect="1"/>
          </p:cNvPicPr>
          <p:nvPr/>
        </p:nvPicPr>
        <p:blipFill>
          <a:blip r:embed="rId5"/>
          <a:stretch>
            <a:fillRect/>
          </a:stretch>
        </p:blipFill>
        <p:spPr>
          <a:xfrm>
            <a:off x="433260" y="76200"/>
            <a:ext cx="2462142" cy="3299704"/>
          </a:xfrm>
          <a:prstGeom prst="rect">
            <a:avLst/>
          </a:prstGeom>
        </p:spPr>
      </p:pic>
    </p:spTree>
    <p:extLst>
      <p:ext uri="{BB962C8B-B14F-4D97-AF65-F5344CB8AC3E}">
        <p14:creationId xmlns:p14="http://schemas.microsoft.com/office/powerpoint/2010/main" val="49826177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31376"/>
            <a:ext cx="4424362" cy="3437336"/>
          </a:xfrm>
          <a:prstGeom prst="rect">
            <a:avLst/>
          </a:prstGeom>
        </p:spPr>
      </p:pic>
      <p:pic>
        <p:nvPicPr>
          <p:cNvPr id="3" name="Picture 2"/>
          <p:cNvPicPr>
            <a:picLocks noChangeAspect="1"/>
          </p:cNvPicPr>
          <p:nvPr/>
        </p:nvPicPr>
        <p:blipFill>
          <a:blip r:embed="rId3"/>
          <a:stretch>
            <a:fillRect/>
          </a:stretch>
        </p:blipFill>
        <p:spPr>
          <a:xfrm>
            <a:off x="4724400" y="31376"/>
            <a:ext cx="4090753" cy="3538538"/>
          </a:xfrm>
          <a:prstGeom prst="rect">
            <a:avLst/>
          </a:prstGeom>
        </p:spPr>
      </p:pic>
      <p:pic>
        <p:nvPicPr>
          <p:cNvPr id="4" name="Picture 3"/>
          <p:cNvPicPr>
            <a:picLocks noChangeAspect="1"/>
          </p:cNvPicPr>
          <p:nvPr/>
        </p:nvPicPr>
        <p:blipFill>
          <a:blip r:embed="rId4"/>
          <a:stretch>
            <a:fillRect/>
          </a:stretch>
        </p:blipFill>
        <p:spPr>
          <a:xfrm>
            <a:off x="4652962" y="3581400"/>
            <a:ext cx="4262438" cy="319357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3581400"/>
            <a:ext cx="2470150" cy="3302269"/>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0400" y="3810000"/>
            <a:ext cx="965486" cy="1042726"/>
          </a:xfrm>
          <a:prstGeom prst="rect">
            <a:avLst/>
          </a:prstGeom>
        </p:spPr>
      </p:pic>
      <p:pic>
        <p:nvPicPr>
          <p:cNvPr id="7" name="Picture 6"/>
          <p:cNvPicPr>
            <a:picLocks noChangeAspect="1"/>
          </p:cNvPicPr>
          <p:nvPr/>
        </p:nvPicPr>
        <p:blipFill>
          <a:blip r:embed="rId7"/>
          <a:stretch>
            <a:fillRect/>
          </a:stretch>
        </p:blipFill>
        <p:spPr>
          <a:xfrm>
            <a:off x="3338135" y="5396220"/>
            <a:ext cx="776665" cy="1080780"/>
          </a:xfrm>
          <a:prstGeom prst="rect">
            <a:avLst/>
          </a:prstGeom>
        </p:spPr>
      </p:pic>
    </p:spTree>
    <p:extLst>
      <p:ext uri="{BB962C8B-B14F-4D97-AF65-F5344CB8AC3E}">
        <p14:creationId xmlns:p14="http://schemas.microsoft.com/office/powerpoint/2010/main" val="342591513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6200"/>
            <a:ext cx="9144000" cy="685799"/>
          </a:xfrm>
        </p:spPr>
        <p:txBody>
          <a:bodyPr/>
          <a:lstStyle/>
          <a:p>
            <a:r>
              <a:rPr lang="en-US" sz="3200" dirty="0" smtClean="0">
                <a:solidFill>
                  <a:schemeClr val="tx1">
                    <a:lumMod val="65000"/>
                    <a:lumOff val="35000"/>
                  </a:schemeClr>
                </a:solidFill>
                <a:effectLst/>
                <a:latin typeface="Californian FB" panose="0207040306080B030204" pitchFamily="18" charset="0"/>
              </a:rPr>
              <a:t>Burgos</a:t>
            </a:r>
            <a:endParaRPr lang="en-US" sz="3200" dirty="0">
              <a:solidFill>
                <a:schemeClr val="tx1">
                  <a:lumMod val="65000"/>
                  <a:lumOff val="35000"/>
                </a:schemeClr>
              </a:solidFill>
              <a:effectLst/>
              <a:latin typeface="Californian FB" panose="0207040306080B030204" pitchFamily="18" charset="0"/>
            </a:endParaRPr>
          </a:p>
        </p:txBody>
      </p:sp>
      <p:sp>
        <p:nvSpPr>
          <p:cNvPr id="3" name="Subtitle 2"/>
          <p:cNvSpPr>
            <a:spLocks noGrp="1"/>
          </p:cNvSpPr>
          <p:nvPr>
            <p:ph type="subTitle" idx="1"/>
          </p:nvPr>
        </p:nvSpPr>
        <p:spPr>
          <a:xfrm>
            <a:off x="0" y="533400"/>
            <a:ext cx="9144000" cy="1219200"/>
          </a:xfrm>
        </p:spPr>
        <p:txBody>
          <a:bodyPr>
            <a:noAutofit/>
          </a:bodyPr>
          <a:lstStyle/>
          <a:p>
            <a:r>
              <a:rPr lang="en-US" sz="1800" dirty="0" smtClean="0">
                <a:solidFill>
                  <a:schemeClr val="tx1">
                    <a:lumMod val="65000"/>
                    <a:lumOff val="35000"/>
                  </a:schemeClr>
                </a:solidFill>
                <a:latin typeface="Californian FB" panose="0207040306080B030204" pitchFamily="18" charset="0"/>
              </a:rPr>
              <a:t>Excellent city. Outstanding tapas; La </a:t>
            </a:r>
            <a:r>
              <a:rPr lang="en-US" sz="1800" dirty="0" err="1" smtClean="0">
                <a:solidFill>
                  <a:schemeClr val="tx1">
                    <a:lumMod val="65000"/>
                    <a:lumOff val="35000"/>
                  </a:schemeClr>
                </a:solidFill>
                <a:latin typeface="Californian FB" panose="0207040306080B030204" pitchFamily="18" charset="0"/>
              </a:rPr>
              <a:t>Favorita</a:t>
            </a:r>
            <a:r>
              <a:rPr lang="en-US" sz="1800" dirty="0" smtClean="0">
                <a:solidFill>
                  <a:schemeClr val="tx1">
                    <a:lumMod val="65000"/>
                    <a:lumOff val="35000"/>
                  </a:schemeClr>
                </a:solidFill>
                <a:latin typeface="Californian FB" panose="0207040306080B030204" pitchFamily="18" charset="0"/>
              </a:rPr>
              <a:t>, Michelin recognized. Old city gate. Magnificent cathedral (UNESCO World Heritage site), including burial place of El Cid. Very walkable. </a:t>
            </a:r>
          </a:p>
          <a:p>
            <a:r>
              <a:rPr lang="en-US" sz="1800" dirty="0" smtClean="0">
                <a:solidFill>
                  <a:schemeClr val="tx1">
                    <a:lumMod val="65000"/>
                    <a:lumOff val="35000"/>
                  </a:schemeClr>
                </a:solidFill>
                <a:latin typeface="Californian FB" panose="0207040306080B030204" pitchFamily="18" charset="0"/>
              </a:rPr>
              <a:t>Blisters were so bad I visited a podiatrist, needed (at least) 2 full days rest. Decided to rent a bike in Burgos and drop it in Leon to rest my feet. </a:t>
            </a:r>
            <a:endParaRPr lang="en-US" sz="1800" dirty="0">
              <a:solidFill>
                <a:schemeClr val="tx1">
                  <a:lumMod val="65000"/>
                  <a:lumOff val="35000"/>
                </a:schemeClr>
              </a:solidFill>
              <a:latin typeface="Californian FB" panose="0207040306080B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1" y="2056159"/>
            <a:ext cx="5181600" cy="403984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904999"/>
            <a:ext cx="3676918" cy="474307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6406" y="6248400"/>
            <a:ext cx="5551394" cy="550434"/>
          </a:xfrm>
          <a:prstGeom prst="rect">
            <a:avLst/>
          </a:prstGeom>
        </p:spPr>
      </p:pic>
      <p:sp>
        <p:nvSpPr>
          <p:cNvPr id="7" name="4-Point Star 6"/>
          <p:cNvSpPr/>
          <p:nvPr/>
        </p:nvSpPr>
        <p:spPr>
          <a:xfrm>
            <a:off x="6968294" y="6606295"/>
            <a:ext cx="270706" cy="327905"/>
          </a:xfrm>
          <a:prstGeom prst="star4">
            <a:avLst/>
          </a:prstGeom>
          <a:solidFill>
            <a:srgbClr val="FFC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p:cNvSpPr txBox="1">
            <a:spLocks/>
          </p:cNvSpPr>
          <p:nvPr/>
        </p:nvSpPr>
        <p:spPr>
          <a:xfrm>
            <a:off x="7128706" y="6400800"/>
            <a:ext cx="1558094" cy="381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pPr algn="l"/>
            <a:r>
              <a:rPr lang="en-US" sz="1600" b="1" dirty="0" smtClean="0">
                <a:solidFill>
                  <a:schemeClr val="tx1">
                    <a:lumMod val="65000"/>
                    <a:lumOff val="35000"/>
                  </a:schemeClr>
                </a:solidFill>
                <a:latin typeface="Californian FB" panose="0207040306080B030204" pitchFamily="18" charset="0"/>
              </a:rPr>
              <a:t>October 4-6</a:t>
            </a:r>
            <a:endParaRPr lang="en-US" sz="1600" b="1" dirty="0">
              <a:solidFill>
                <a:schemeClr val="tx1">
                  <a:lumMod val="65000"/>
                  <a:lumOff val="35000"/>
                </a:schemeClr>
              </a:solidFill>
              <a:latin typeface="Californian FB" panose="0207040306080B030204" pitchFamily="18" charset="0"/>
            </a:endParaRPr>
          </a:p>
        </p:txBody>
      </p:sp>
      <p:sp>
        <p:nvSpPr>
          <p:cNvPr id="9" name="Rectangle 8"/>
          <p:cNvSpPr/>
          <p:nvPr/>
        </p:nvSpPr>
        <p:spPr>
          <a:xfrm>
            <a:off x="152400" y="6172200"/>
            <a:ext cx="3925603" cy="400110"/>
          </a:xfrm>
          <a:prstGeom prst="rect">
            <a:avLst/>
          </a:prstGeom>
        </p:spPr>
        <p:txBody>
          <a:bodyPr wrap="square">
            <a:spAutoFit/>
          </a:bodyPr>
          <a:lstStyle/>
          <a:p>
            <a:r>
              <a:rPr lang="en-US" sz="2000" b="1" dirty="0" smtClean="0">
                <a:solidFill>
                  <a:schemeClr val="bg1"/>
                </a:solidFill>
                <a:latin typeface="Californian FB" panose="0207040306080B030204" pitchFamily="18" charset="0"/>
              </a:rPr>
              <a:t>City Gate, Burgos</a:t>
            </a:r>
            <a:endParaRPr lang="en-US" sz="2000" b="1" dirty="0">
              <a:solidFill>
                <a:schemeClr val="bg1"/>
              </a:solidFill>
              <a:latin typeface="Californian FB" panose="0207040306080B030204" pitchFamily="18" charset="0"/>
            </a:endParaRPr>
          </a:p>
        </p:txBody>
      </p:sp>
      <p:sp>
        <p:nvSpPr>
          <p:cNvPr id="10" name="Rectangle 9"/>
          <p:cNvSpPr/>
          <p:nvPr/>
        </p:nvSpPr>
        <p:spPr>
          <a:xfrm>
            <a:off x="6437597" y="5695890"/>
            <a:ext cx="2630203" cy="400110"/>
          </a:xfrm>
          <a:prstGeom prst="rect">
            <a:avLst/>
          </a:prstGeom>
        </p:spPr>
        <p:txBody>
          <a:bodyPr wrap="square">
            <a:spAutoFit/>
          </a:bodyPr>
          <a:lstStyle/>
          <a:p>
            <a:pPr algn="r"/>
            <a:r>
              <a:rPr lang="en-US" sz="2000" b="1" dirty="0" smtClean="0">
                <a:solidFill>
                  <a:schemeClr val="bg1"/>
                </a:solidFill>
                <a:latin typeface="Californian FB" panose="0207040306080B030204" pitchFamily="18" charset="0"/>
              </a:rPr>
              <a:t>Burgos Cathedral</a:t>
            </a:r>
            <a:endParaRPr lang="en-US" sz="2000" b="1" dirty="0">
              <a:solidFill>
                <a:schemeClr val="bg1"/>
              </a:solidFill>
              <a:latin typeface="Californian FB" panose="0207040306080B030204" pitchFamily="18" charset="0"/>
            </a:endParaRPr>
          </a:p>
        </p:txBody>
      </p:sp>
    </p:spTree>
    <p:extLst>
      <p:ext uri="{BB962C8B-B14F-4D97-AF65-F5344CB8AC3E}">
        <p14:creationId xmlns:p14="http://schemas.microsoft.com/office/powerpoint/2010/main" val="4801955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00"/>
            <a:ext cx="9067800" cy="6096000"/>
          </a:xfrm>
        </p:spPr>
        <p:txBody>
          <a:bodyPr>
            <a:noAutofit/>
          </a:bodyPr>
          <a:lstStyle/>
          <a:p>
            <a:pPr fontAlgn="base"/>
            <a:r>
              <a:rPr lang="en-US" sz="1800" dirty="0">
                <a:solidFill>
                  <a:schemeClr val="tx1">
                    <a:lumMod val="85000"/>
                    <a:lumOff val="15000"/>
                  </a:schemeClr>
                </a:solidFill>
                <a:latin typeface="Californian FB" panose="0207040306080B030204" pitchFamily="18" charset="0"/>
              </a:rPr>
              <a:t>T</a:t>
            </a:r>
            <a:r>
              <a:rPr lang="en-US" sz="1800" dirty="0" smtClean="0">
                <a:solidFill>
                  <a:schemeClr val="tx1">
                    <a:lumMod val="85000"/>
                    <a:lumOff val="15000"/>
                  </a:schemeClr>
                </a:solidFill>
                <a:latin typeface="Californian FB" panose="0207040306080B030204" pitchFamily="18" charset="0"/>
              </a:rPr>
              <a:t>raining </a:t>
            </a:r>
            <a:r>
              <a:rPr lang="en-US" sz="1800" dirty="0">
                <a:solidFill>
                  <a:schemeClr val="tx1">
                    <a:lumMod val="85000"/>
                    <a:lumOff val="15000"/>
                  </a:schemeClr>
                </a:solidFill>
                <a:latin typeface="Californian FB" panose="0207040306080B030204" pitchFamily="18" charset="0"/>
              </a:rPr>
              <a:t>is highly recommended.  </a:t>
            </a:r>
          </a:p>
          <a:p>
            <a:pPr fontAlgn="base"/>
            <a:r>
              <a:rPr lang="en-US" sz="1800" dirty="0" smtClean="0">
                <a:solidFill>
                  <a:schemeClr val="tx1">
                    <a:lumMod val="85000"/>
                    <a:lumOff val="15000"/>
                  </a:schemeClr>
                </a:solidFill>
                <a:latin typeface="Californian FB" panose="0207040306080B030204" pitchFamily="18" charset="0"/>
              </a:rPr>
              <a:t>Begin </a:t>
            </a:r>
            <a:r>
              <a:rPr lang="en-US" sz="1800" dirty="0">
                <a:solidFill>
                  <a:schemeClr val="tx1">
                    <a:lumMod val="85000"/>
                    <a:lumOff val="15000"/>
                  </a:schemeClr>
                </a:solidFill>
                <a:latin typeface="Californian FB" panose="0207040306080B030204" pitchFamily="18" charset="0"/>
              </a:rPr>
              <a:t>to walk </a:t>
            </a:r>
            <a:r>
              <a:rPr lang="en-US" sz="1800" dirty="0" smtClean="0">
                <a:solidFill>
                  <a:schemeClr val="tx1">
                    <a:lumMod val="85000"/>
                    <a:lumOff val="15000"/>
                  </a:schemeClr>
                </a:solidFill>
                <a:latin typeface="Californian FB" panose="0207040306080B030204" pitchFamily="18" charset="0"/>
              </a:rPr>
              <a:t>daily, then a few </a:t>
            </a:r>
            <a:r>
              <a:rPr lang="en-US" sz="1800" dirty="0">
                <a:solidFill>
                  <a:schemeClr val="tx1">
                    <a:lumMod val="85000"/>
                    <a:lumOff val="15000"/>
                  </a:schemeClr>
                </a:solidFill>
                <a:latin typeface="Californian FB" panose="0207040306080B030204" pitchFamily="18" charset="0"/>
              </a:rPr>
              <a:t>times per week. </a:t>
            </a:r>
          </a:p>
          <a:p>
            <a:pPr fontAlgn="base"/>
            <a:r>
              <a:rPr lang="en-US" sz="1800" dirty="0">
                <a:solidFill>
                  <a:schemeClr val="tx1">
                    <a:lumMod val="85000"/>
                    <a:lumOff val="15000"/>
                  </a:schemeClr>
                </a:solidFill>
                <a:latin typeface="Californian FB" panose="0207040306080B030204" pitchFamily="18" charset="0"/>
              </a:rPr>
              <a:t>W</a:t>
            </a:r>
            <a:r>
              <a:rPr lang="en-US" sz="1800" dirty="0" smtClean="0">
                <a:solidFill>
                  <a:schemeClr val="tx1">
                    <a:lumMod val="85000"/>
                    <a:lumOff val="15000"/>
                  </a:schemeClr>
                </a:solidFill>
                <a:latin typeface="Californian FB" panose="0207040306080B030204" pitchFamily="18" charset="0"/>
              </a:rPr>
              <a:t>ork </a:t>
            </a:r>
            <a:r>
              <a:rPr lang="en-US" sz="1800" dirty="0">
                <a:solidFill>
                  <a:schemeClr val="tx1">
                    <a:lumMod val="85000"/>
                    <a:lumOff val="15000"/>
                  </a:schemeClr>
                </a:solidFill>
                <a:latin typeface="Californian FB" panose="0207040306080B030204" pitchFamily="18" charset="0"/>
              </a:rPr>
              <a:t>up to walking several miles a day, for several days in a row. </a:t>
            </a:r>
          </a:p>
          <a:p>
            <a:r>
              <a:rPr lang="en-US" sz="1800" dirty="0">
                <a:solidFill>
                  <a:schemeClr val="tx1">
                    <a:lumMod val="85000"/>
                    <a:lumOff val="15000"/>
                  </a:schemeClr>
                </a:solidFill>
                <a:latin typeface="Californian FB" panose="0207040306080B030204" pitchFamily="18" charset="0"/>
              </a:rPr>
              <a:t>If you </a:t>
            </a:r>
            <a:r>
              <a:rPr lang="en-US" sz="1800" dirty="0" smtClean="0">
                <a:solidFill>
                  <a:schemeClr val="tx1">
                    <a:lumMod val="85000"/>
                    <a:lumOff val="15000"/>
                  </a:schemeClr>
                </a:solidFill>
                <a:latin typeface="Californian FB" panose="0207040306080B030204" pitchFamily="18" charset="0"/>
              </a:rPr>
              <a:t>want to </a:t>
            </a:r>
            <a:r>
              <a:rPr lang="en-US" sz="1800" dirty="0">
                <a:solidFill>
                  <a:schemeClr val="tx1">
                    <a:lumMod val="85000"/>
                    <a:lumOff val="15000"/>
                  </a:schemeClr>
                </a:solidFill>
                <a:latin typeface="Californian FB" panose="0207040306080B030204" pitchFamily="18" charset="0"/>
              </a:rPr>
              <a:t>walk 12 miles a day on the Camino, </a:t>
            </a:r>
            <a:r>
              <a:rPr lang="en-US" sz="1800" dirty="0" smtClean="0">
                <a:solidFill>
                  <a:schemeClr val="tx1">
                    <a:lumMod val="85000"/>
                    <a:lumOff val="15000"/>
                  </a:schemeClr>
                </a:solidFill>
                <a:latin typeface="Californian FB" panose="0207040306080B030204" pitchFamily="18" charset="0"/>
              </a:rPr>
              <a:t>work </a:t>
            </a:r>
            <a:r>
              <a:rPr lang="en-US" sz="1800" dirty="0">
                <a:solidFill>
                  <a:schemeClr val="tx1">
                    <a:lumMod val="85000"/>
                    <a:lumOff val="15000"/>
                  </a:schemeClr>
                </a:solidFill>
                <a:latin typeface="Californian FB" panose="0207040306080B030204" pitchFamily="18" charset="0"/>
              </a:rPr>
              <a:t>up to walking 12 </a:t>
            </a:r>
            <a:r>
              <a:rPr lang="en-US" sz="1800" dirty="0" smtClean="0">
                <a:solidFill>
                  <a:schemeClr val="tx1">
                    <a:lumMod val="85000"/>
                    <a:lumOff val="15000"/>
                  </a:schemeClr>
                </a:solidFill>
                <a:latin typeface="Californian FB" panose="0207040306080B030204" pitchFamily="18" charset="0"/>
              </a:rPr>
              <a:t>miles, then </a:t>
            </a:r>
            <a:r>
              <a:rPr lang="en-US" sz="1800" dirty="0">
                <a:solidFill>
                  <a:schemeClr val="tx1">
                    <a:lumMod val="85000"/>
                    <a:lumOff val="15000"/>
                  </a:schemeClr>
                </a:solidFill>
                <a:latin typeface="Californian FB" panose="0207040306080B030204" pitchFamily="18" charset="0"/>
              </a:rPr>
              <a:t>for two days back-to-back</a:t>
            </a:r>
            <a:r>
              <a:rPr lang="en-US" sz="1800" dirty="0" smtClean="0">
                <a:solidFill>
                  <a:schemeClr val="tx1">
                    <a:lumMod val="85000"/>
                    <a:lumOff val="15000"/>
                  </a:schemeClr>
                </a:solidFill>
                <a:latin typeface="Californian FB" panose="0207040306080B030204" pitchFamily="18" charset="0"/>
              </a:rPr>
              <a:t>.</a:t>
            </a:r>
            <a:r>
              <a:rPr lang="en-US" sz="1800" dirty="0">
                <a:solidFill>
                  <a:schemeClr val="tx1">
                    <a:lumMod val="85000"/>
                    <a:lumOff val="15000"/>
                  </a:schemeClr>
                </a:solidFill>
                <a:latin typeface="Californian FB" panose="0207040306080B030204" pitchFamily="18" charset="0"/>
              </a:rPr>
              <a:t> </a:t>
            </a:r>
          </a:p>
          <a:p>
            <a:pPr fontAlgn="base"/>
            <a:r>
              <a:rPr lang="en-US" sz="1800" dirty="0" smtClean="0">
                <a:solidFill>
                  <a:schemeClr val="tx1">
                    <a:lumMod val="85000"/>
                    <a:lumOff val="15000"/>
                  </a:schemeClr>
                </a:solidFill>
                <a:latin typeface="Californian FB" panose="0207040306080B030204" pitchFamily="18" charset="0"/>
              </a:rPr>
              <a:t>Hill </a:t>
            </a:r>
            <a:r>
              <a:rPr lang="en-US" sz="1800" dirty="0">
                <a:solidFill>
                  <a:schemeClr val="tx1">
                    <a:lumMod val="85000"/>
                    <a:lumOff val="15000"/>
                  </a:schemeClr>
                </a:solidFill>
                <a:latin typeface="Californian FB" panose="0207040306080B030204" pitchFamily="18" charset="0"/>
              </a:rPr>
              <a:t>training </a:t>
            </a:r>
            <a:r>
              <a:rPr lang="en-US" sz="1800" dirty="0" smtClean="0">
                <a:solidFill>
                  <a:schemeClr val="tx1">
                    <a:lumMod val="85000"/>
                    <a:lumOff val="15000"/>
                  </a:schemeClr>
                </a:solidFill>
                <a:latin typeface="Californian FB" panose="0207040306080B030204" pitchFamily="18" charset="0"/>
              </a:rPr>
              <a:t>is very important, </a:t>
            </a:r>
            <a:r>
              <a:rPr lang="en-US" sz="1800" dirty="0">
                <a:solidFill>
                  <a:schemeClr val="tx1">
                    <a:lumMod val="85000"/>
                    <a:lumOff val="15000"/>
                  </a:schemeClr>
                </a:solidFill>
                <a:latin typeface="Californian FB" panose="0207040306080B030204" pitchFamily="18" charset="0"/>
              </a:rPr>
              <a:t> </a:t>
            </a:r>
            <a:r>
              <a:rPr lang="en-US" sz="1800" dirty="0" smtClean="0">
                <a:solidFill>
                  <a:schemeClr val="tx1">
                    <a:lumMod val="85000"/>
                    <a:lumOff val="15000"/>
                  </a:schemeClr>
                </a:solidFill>
                <a:latin typeface="Californian FB" panose="0207040306080B030204" pitchFamily="18" charset="0"/>
              </a:rPr>
              <a:t>possibly </a:t>
            </a:r>
            <a:r>
              <a:rPr lang="en-US" sz="1800" dirty="0">
                <a:solidFill>
                  <a:schemeClr val="tx1">
                    <a:lumMod val="85000"/>
                    <a:lumOff val="15000"/>
                  </a:schemeClr>
                </a:solidFill>
                <a:latin typeface="Californian FB" panose="0207040306080B030204" pitchFamily="18" charset="0"/>
              </a:rPr>
              <a:t>the single most beneficial training you can do. </a:t>
            </a:r>
            <a:r>
              <a:rPr lang="en-US" sz="1800" dirty="0" smtClean="0">
                <a:solidFill>
                  <a:schemeClr val="tx1">
                    <a:lumMod val="85000"/>
                    <a:lumOff val="15000"/>
                  </a:schemeClr>
                </a:solidFill>
                <a:latin typeface="Californian FB" panose="0207040306080B030204" pitchFamily="18" charset="0"/>
              </a:rPr>
              <a:t>In </a:t>
            </a:r>
            <a:r>
              <a:rPr lang="en-US" sz="1800" dirty="0">
                <a:solidFill>
                  <a:schemeClr val="tx1">
                    <a:lumMod val="85000"/>
                    <a:lumOff val="15000"/>
                  </a:schemeClr>
                </a:solidFill>
                <a:latin typeface="Californian FB" panose="0207040306080B030204" pitchFamily="18" charset="0"/>
              </a:rPr>
              <a:t>our area Crowder’s Mountain is a good option for hill training.</a:t>
            </a:r>
          </a:p>
          <a:p>
            <a:pPr fontAlgn="base"/>
            <a:r>
              <a:rPr lang="en-US" sz="1800" dirty="0" smtClean="0">
                <a:solidFill>
                  <a:schemeClr val="tx1">
                    <a:lumMod val="85000"/>
                    <a:lumOff val="15000"/>
                  </a:schemeClr>
                </a:solidFill>
                <a:latin typeface="Californian FB" panose="0207040306080B030204" pitchFamily="18" charset="0"/>
              </a:rPr>
              <a:t>You </a:t>
            </a:r>
            <a:r>
              <a:rPr lang="en-US" sz="1800" dirty="0">
                <a:solidFill>
                  <a:schemeClr val="tx1">
                    <a:lumMod val="85000"/>
                    <a:lumOff val="15000"/>
                  </a:schemeClr>
                </a:solidFill>
                <a:latin typeface="Californian FB" panose="0207040306080B030204" pitchFamily="18" charset="0"/>
              </a:rPr>
              <a:t>will get hot, tired, sweaty, dusty, wet, </a:t>
            </a:r>
            <a:r>
              <a:rPr lang="en-US" sz="1800" dirty="0" smtClean="0">
                <a:solidFill>
                  <a:schemeClr val="tx1">
                    <a:lumMod val="85000"/>
                    <a:lumOff val="15000"/>
                  </a:schemeClr>
                </a:solidFill>
                <a:latin typeface="Californian FB" panose="0207040306080B030204" pitchFamily="18" charset="0"/>
              </a:rPr>
              <a:t>possibly cold. Experience </a:t>
            </a:r>
            <a:r>
              <a:rPr lang="en-US" sz="1800" dirty="0">
                <a:solidFill>
                  <a:schemeClr val="tx1">
                    <a:lumMod val="85000"/>
                    <a:lumOff val="15000"/>
                  </a:schemeClr>
                </a:solidFill>
                <a:latin typeface="Californian FB" panose="0207040306080B030204" pitchFamily="18" charset="0"/>
              </a:rPr>
              <a:t>this in your training to know what you are in </a:t>
            </a:r>
            <a:r>
              <a:rPr lang="en-US" sz="1800" dirty="0" smtClean="0">
                <a:solidFill>
                  <a:schemeClr val="tx1">
                    <a:lumMod val="85000"/>
                    <a:lumOff val="15000"/>
                  </a:schemeClr>
                </a:solidFill>
                <a:latin typeface="Californian FB" panose="0207040306080B030204" pitchFamily="18" charset="0"/>
              </a:rPr>
              <a:t>for.  Do </a:t>
            </a:r>
            <a:r>
              <a:rPr lang="en-US" sz="1800" dirty="0">
                <a:solidFill>
                  <a:schemeClr val="tx1">
                    <a:lumMod val="85000"/>
                    <a:lumOff val="15000"/>
                  </a:schemeClr>
                </a:solidFill>
                <a:latin typeface="Californian FB" panose="0207040306080B030204" pitchFamily="18" charset="0"/>
              </a:rPr>
              <a:t>some training in rain to see how your rain gear </a:t>
            </a:r>
            <a:r>
              <a:rPr lang="en-US" sz="1800" dirty="0" smtClean="0">
                <a:solidFill>
                  <a:schemeClr val="tx1">
                    <a:lumMod val="85000"/>
                    <a:lumOff val="15000"/>
                  </a:schemeClr>
                </a:solidFill>
                <a:latin typeface="Californian FB" panose="0207040306080B030204" pitchFamily="18" charset="0"/>
              </a:rPr>
              <a:t>works</a:t>
            </a:r>
          </a:p>
          <a:p>
            <a:pPr fontAlgn="base"/>
            <a:r>
              <a:rPr lang="en-US" sz="1800" dirty="0" smtClean="0">
                <a:solidFill>
                  <a:schemeClr val="tx1">
                    <a:lumMod val="85000"/>
                    <a:lumOff val="15000"/>
                  </a:schemeClr>
                </a:solidFill>
                <a:latin typeface="Californian FB" panose="0207040306080B030204" pitchFamily="18" charset="0"/>
              </a:rPr>
              <a:t>Then start </a:t>
            </a:r>
            <a:r>
              <a:rPr lang="en-US" sz="1800" dirty="0">
                <a:solidFill>
                  <a:schemeClr val="tx1">
                    <a:lumMod val="85000"/>
                    <a:lumOff val="15000"/>
                  </a:schemeClr>
                </a:solidFill>
                <a:latin typeface="Californian FB" panose="0207040306080B030204" pitchFamily="18" charset="0"/>
              </a:rPr>
              <a:t>training with your </a:t>
            </a:r>
            <a:r>
              <a:rPr lang="en-US" sz="1800" dirty="0" smtClean="0">
                <a:solidFill>
                  <a:schemeClr val="tx1">
                    <a:lumMod val="85000"/>
                    <a:lumOff val="15000"/>
                  </a:schemeClr>
                </a:solidFill>
                <a:latin typeface="Californian FB" panose="0207040306080B030204" pitchFamily="18" charset="0"/>
              </a:rPr>
              <a:t>backpack or daypack. If you plan to carry a backpack with all of your things aim </a:t>
            </a:r>
            <a:r>
              <a:rPr lang="en-US" sz="1800" dirty="0">
                <a:solidFill>
                  <a:schemeClr val="tx1">
                    <a:lumMod val="85000"/>
                    <a:lumOff val="15000"/>
                  </a:schemeClr>
                </a:solidFill>
                <a:latin typeface="Californian FB" panose="0207040306080B030204" pitchFamily="18" charset="0"/>
              </a:rPr>
              <a:t>to carry no more than 10% - 15% of body weight with upper limit of 22 </a:t>
            </a:r>
            <a:r>
              <a:rPr lang="en-US" sz="1800" dirty="0" smtClean="0">
                <a:solidFill>
                  <a:schemeClr val="tx1">
                    <a:lumMod val="85000"/>
                    <a:lumOff val="15000"/>
                  </a:schemeClr>
                </a:solidFill>
                <a:latin typeface="Californian FB" panose="0207040306080B030204" pitchFamily="18" charset="0"/>
              </a:rPr>
              <a:t>lbs. Allow </a:t>
            </a:r>
            <a:r>
              <a:rPr lang="en-US" sz="1800" dirty="0">
                <a:solidFill>
                  <a:schemeClr val="tx1">
                    <a:lumMod val="85000"/>
                    <a:lumOff val="15000"/>
                  </a:schemeClr>
                </a:solidFill>
                <a:latin typeface="Californian FB" panose="0207040306080B030204" pitchFamily="18" charset="0"/>
              </a:rPr>
              <a:t>2 pounds for water and a pound for snacks or lunch</a:t>
            </a:r>
          </a:p>
          <a:p>
            <a:pPr fontAlgn="base"/>
            <a:r>
              <a:rPr lang="en-US" sz="1800" dirty="0">
                <a:solidFill>
                  <a:schemeClr val="tx1">
                    <a:lumMod val="85000"/>
                    <a:lumOff val="15000"/>
                  </a:schemeClr>
                </a:solidFill>
                <a:latin typeface="Californian FB" panose="0207040306080B030204" pitchFamily="18" charset="0"/>
              </a:rPr>
              <a:t>T</a:t>
            </a:r>
            <a:r>
              <a:rPr lang="en-US" sz="1800" dirty="0" smtClean="0">
                <a:solidFill>
                  <a:schemeClr val="tx1">
                    <a:lumMod val="85000"/>
                    <a:lumOff val="15000"/>
                  </a:schemeClr>
                </a:solidFill>
                <a:latin typeface="Californian FB" panose="0207040306080B030204" pitchFamily="18" charset="0"/>
              </a:rPr>
              <a:t>est </a:t>
            </a:r>
            <a:r>
              <a:rPr lang="en-US" sz="1800" dirty="0">
                <a:solidFill>
                  <a:schemeClr val="tx1">
                    <a:lumMod val="85000"/>
                    <a:lumOff val="15000"/>
                  </a:schemeClr>
                </a:solidFill>
                <a:latin typeface="Californian FB" panose="0207040306080B030204" pitchFamily="18" charset="0"/>
              </a:rPr>
              <a:t>footwear, socks, clothing, pack, poles, hats and hydration systems.  Make sure these items don’t rub, chafe, or somehow annoy after many hours of walking.  If they do, change them and test other options.  Better to know now, than later. </a:t>
            </a:r>
          </a:p>
          <a:p>
            <a:pPr fontAlgn="base"/>
            <a:r>
              <a:rPr lang="en-US" sz="1800" dirty="0">
                <a:solidFill>
                  <a:schemeClr val="tx1">
                    <a:lumMod val="85000"/>
                    <a:lumOff val="15000"/>
                  </a:schemeClr>
                </a:solidFill>
                <a:latin typeface="Californian FB" panose="0207040306080B030204" pitchFamily="18" charset="0"/>
              </a:rPr>
              <a:t>Nothing will completely get you ready for the continuous days of walking the Camino</a:t>
            </a:r>
          </a:p>
          <a:p>
            <a:pPr fontAlgn="base"/>
            <a:r>
              <a:rPr lang="en-US" sz="1800" b="1" dirty="0">
                <a:solidFill>
                  <a:schemeClr val="tx1">
                    <a:lumMod val="85000"/>
                    <a:lumOff val="15000"/>
                  </a:schemeClr>
                </a:solidFill>
                <a:latin typeface="Californian FB" panose="0207040306080B030204" pitchFamily="18" charset="0"/>
              </a:rPr>
              <a:t>The more you prepare, the more enjoyable your experience will be</a:t>
            </a:r>
            <a:r>
              <a:rPr lang="en-US" sz="1800" dirty="0">
                <a:solidFill>
                  <a:schemeClr val="tx1">
                    <a:lumMod val="85000"/>
                    <a:lumOff val="15000"/>
                  </a:schemeClr>
                </a:solidFill>
                <a:latin typeface="Californian FB" panose="0207040306080B030204" pitchFamily="18" charset="0"/>
              </a:rPr>
              <a:t>. </a:t>
            </a:r>
            <a:endParaRPr lang="en-US" sz="1800" b="1" dirty="0">
              <a:solidFill>
                <a:schemeClr val="tx1">
                  <a:lumMod val="85000"/>
                  <a:lumOff val="15000"/>
                </a:schemeClr>
              </a:solidFill>
              <a:latin typeface="Californian FB" panose="0207040306080B030204" pitchFamily="18" charset="0"/>
            </a:endParaRPr>
          </a:p>
          <a:p>
            <a:pPr fontAlgn="base"/>
            <a:r>
              <a:rPr lang="en-US" sz="1800" b="1" dirty="0">
                <a:solidFill>
                  <a:schemeClr val="tx1">
                    <a:lumMod val="85000"/>
                    <a:lumOff val="15000"/>
                  </a:schemeClr>
                </a:solidFill>
                <a:latin typeface="Californian FB" panose="0207040306080B030204" pitchFamily="18" charset="0"/>
              </a:rPr>
              <a:t>Don’t be intimidated </a:t>
            </a:r>
            <a:r>
              <a:rPr lang="en-US" sz="1800" dirty="0">
                <a:solidFill>
                  <a:schemeClr val="tx1">
                    <a:lumMod val="85000"/>
                    <a:lumOff val="15000"/>
                  </a:schemeClr>
                </a:solidFill>
                <a:latin typeface="Californian FB" panose="0207040306080B030204" pitchFamily="18" charset="0"/>
              </a:rPr>
              <a:t>– Any </a:t>
            </a:r>
            <a:r>
              <a:rPr lang="en-US" sz="1800" dirty="0" err="1">
                <a:solidFill>
                  <a:schemeClr val="tx1">
                    <a:lumMod val="85000"/>
                    <a:lumOff val="15000"/>
                  </a:schemeClr>
                </a:solidFill>
                <a:latin typeface="Californian FB" panose="0207040306080B030204" pitchFamily="18" charset="0"/>
              </a:rPr>
              <a:t>mis</a:t>
            </a:r>
            <a:r>
              <a:rPr lang="en-US" sz="1800" dirty="0">
                <a:solidFill>
                  <a:schemeClr val="tx1">
                    <a:lumMod val="85000"/>
                    <a:lumOff val="15000"/>
                  </a:schemeClr>
                </a:solidFill>
                <a:latin typeface="Californian FB" panose="0207040306080B030204" pitchFamily="18" charset="0"/>
              </a:rPr>
              <a:t>-step or false start can be </a:t>
            </a:r>
            <a:r>
              <a:rPr lang="en-US" sz="1800" dirty="0" smtClean="0">
                <a:solidFill>
                  <a:schemeClr val="tx1">
                    <a:lumMod val="85000"/>
                    <a:lumOff val="15000"/>
                  </a:schemeClr>
                </a:solidFill>
                <a:latin typeface="Californian FB" panose="0207040306080B030204" pitchFamily="18" charset="0"/>
              </a:rPr>
              <a:t>overcome</a:t>
            </a:r>
            <a:r>
              <a:rPr lang="en-US" sz="1800" dirty="0">
                <a:solidFill>
                  <a:schemeClr val="tx1">
                    <a:lumMod val="85000"/>
                    <a:lumOff val="15000"/>
                  </a:schemeClr>
                </a:solidFill>
                <a:latin typeface="Californian FB" panose="0207040306080B030204" pitchFamily="18" charset="0"/>
              </a:rPr>
              <a:t/>
            </a:r>
            <a:br>
              <a:rPr lang="en-US" sz="1800" dirty="0">
                <a:solidFill>
                  <a:schemeClr val="tx1">
                    <a:lumMod val="85000"/>
                    <a:lumOff val="15000"/>
                  </a:schemeClr>
                </a:solidFill>
                <a:latin typeface="Californian FB" panose="0207040306080B030204" pitchFamily="18" charset="0"/>
              </a:rPr>
            </a:br>
            <a:endParaRPr lang="en-US" sz="1800" dirty="0">
              <a:solidFill>
                <a:schemeClr val="tx1">
                  <a:lumMod val="85000"/>
                  <a:lumOff val="15000"/>
                </a:schemeClr>
              </a:solidFill>
              <a:latin typeface="Californian FB" panose="0207040306080B030204" pitchFamily="18" charset="0"/>
            </a:endParaRPr>
          </a:p>
        </p:txBody>
      </p:sp>
      <p:sp>
        <p:nvSpPr>
          <p:cNvPr id="4" name="Title 1"/>
          <p:cNvSpPr txBox="1">
            <a:spLocks/>
          </p:cNvSpPr>
          <p:nvPr/>
        </p:nvSpPr>
        <p:spPr>
          <a:xfrm>
            <a:off x="2162704" y="76200"/>
            <a:ext cx="4847696" cy="6858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2800" dirty="0" smtClean="0">
                <a:solidFill>
                  <a:schemeClr val="tx1">
                    <a:lumMod val="85000"/>
                    <a:lumOff val="15000"/>
                  </a:schemeClr>
                </a:solidFill>
                <a:effectLst/>
                <a:latin typeface="Californian FB" panose="0207040306080B030204" pitchFamily="18" charset="0"/>
              </a:rPr>
              <a:t>Training</a:t>
            </a:r>
            <a:endParaRPr lang="en-US" sz="2000" dirty="0">
              <a:solidFill>
                <a:schemeClr val="tx1">
                  <a:lumMod val="85000"/>
                  <a:lumOff val="15000"/>
                </a:schemeClr>
              </a:solidFill>
              <a:effectLst/>
              <a:latin typeface="Californian FB" panose="0207040306080B030204" pitchFamily="18" charset="0"/>
            </a:endParaRPr>
          </a:p>
        </p:txBody>
      </p:sp>
    </p:spTree>
    <p:extLst>
      <p:ext uri="{BB962C8B-B14F-4D97-AF65-F5344CB8AC3E}">
        <p14:creationId xmlns:p14="http://schemas.microsoft.com/office/powerpoint/2010/main" val="393178095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666" y="361950"/>
            <a:ext cx="4253582" cy="573405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000" y="394292"/>
            <a:ext cx="4216400" cy="5701708"/>
          </a:xfrm>
          <a:prstGeom prst="rect">
            <a:avLst/>
          </a:prstGeom>
        </p:spPr>
      </p:pic>
      <p:sp>
        <p:nvSpPr>
          <p:cNvPr id="4" name="Rectangle 3"/>
          <p:cNvSpPr/>
          <p:nvPr/>
        </p:nvSpPr>
        <p:spPr>
          <a:xfrm>
            <a:off x="6361397" y="6172200"/>
            <a:ext cx="2630203" cy="400110"/>
          </a:xfrm>
          <a:prstGeom prst="rect">
            <a:avLst/>
          </a:prstGeom>
        </p:spPr>
        <p:txBody>
          <a:bodyPr wrap="square">
            <a:spAutoFit/>
          </a:bodyPr>
          <a:lstStyle/>
          <a:p>
            <a:r>
              <a:rPr lang="en-US" sz="2000" dirty="0" smtClean="0">
                <a:solidFill>
                  <a:schemeClr val="tx1">
                    <a:lumMod val="85000"/>
                    <a:lumOff val="15000"/>
                  </a:schemeClr>
                </a:solidFill>
                <a:latin typeface="Californian FB" panose="0207040306080B030204" pitchFamily="18" charset="0"/>
              </a:rPr>
              <a:t>Burial place of El Cid</a:t>
            </a:r>
            <a:endParaRPr lang="en-US" sz="2000" dirty="0">
              <a:solidFill>
                <a:schemeClr val="tx1">
                  <a:lumMod val="85000"/>
                  <a:lumOff val="15000"/>
                </a:schemeClr>
              </a:solidFill>
              <a:latin typeface="Californian FB" panose="0207040306080B030204" pitchFamily="18" charset="0"/>
            </a:endParaRPr>
          </a:p>
        </p:txBody>
      </p:sp>
    </p:spTree>
    <p:extLst>
      <p:ext uri="{BB962C8B-B14F-4D97-AF65-F5344CB8AC3E}">
        <p14:creationId xmlns:p14="http://schemas.microsoft.com/office/powerpoint/2010/main" val="73908049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31376"/>
            <a:ext cx="5002066" cy="323492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640976"/>
            <a:ext cx="3737624" cy="530262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3366911"/>
            <a:ext cx="4849666" cy="3412728"/>
          </a:xfrm>
          <a:prstGeom prst="rect">
            <a:avLst/>
          </a:prstGeom>
        </p:spPr>
      </p:pic>
    </p:spTree>
    <p:extLst>
      <p:ext uri="{BB962C8B-B14F-4D97-AF65-F5344CB8AC3E}">
        <p14:creationId xmlns:p14="http://schemas.microsoft.com/office/powerpoint/2010/main" val="123167272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304800"/>
            <a:ext cx="4724401" cy="54102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304801"/>
            <a:ext cx="4044542" cy="5378824"/>
          </a:xfrm>
          <a:prstGeom prst="rect">
            <a:avLst/>
          </a:prstGeom>
        </p:spPr>
      </p:pic>
      <p:sp>
        <p:nvSpPr>
          <p:cNvPr id="5" name="Rectangle 4"/>
          <p:cNvSpPr/>
          <p:nvPr/>
        </p:nvSpPr>
        <p:spPr>
          <a:xfrm>
            <a:off x="0" y="5715000"/>
            <a:ext cx="9220200" cy="1015663"/>
          </a:xfrm>
          <a:prstGeom prst="rect">
            <a:avLst/>
          </a:prstGeom>
        </p:spPr>
        <p:txBody>
          <a:bodyPr wrap="square">
            <a:spAutoFit/>
          </a:bodyPr>
          <a:lstStyle/>
          <a:p>
            <a:r>
              <a:rPr lang="en-US" sz="2000" dirty="0" smtClean="0">
                <a:solidFill>
                  <a:schemeClr val="tx1">
                    <a:lumMod val="85000"/>
                    <a:lumOff val="15000"/>
                  </a:schemeClr>
                </a:solidFill>
                <a:latin typeface="Californian FB" panose="0207040306080B030204" pitchFamily="18" charset="0"/>
              </a:rPr>
              <a:t>Burgos Cathedral, 2 very different depictions of Saint James: a kind, gentle pilgrim (right) and St. James </a:t>
            </a:r>
            <a:r>
              <a:rPr lang="en-US" sz="2000" i="1" dirty="0" smtClean="0">
                <a:solidFill>
                  <a:schemeClr val="tx1">
                    <a:lumMod val="85000"/>
                    <a:lumOff val="15000"/>
                  </a:schemeClr>
                </a:solidFill>
                <a:latin typeface="Californian FB" panose="0207040306080B030204" pitchFamily="18" charset="0"/>
              </a:rPr>
              <a:t>Matamoros*</a:t>
            </a:r>
            <a:r>
              <a:rPr lang="en-US" sz="2000" dirty="0" smtClean="0">
                <a:solidFill>
                  <a:schemeClr val="tx1">
                    <a:lumMod val="85000"/>
                    <a:lumOff val="15000"/>
                  </a:schemeClr>
                </a:solidFill>
                <a:latin typeface="Californian FB" panose="0207040306080B030204" pitchFamily="18" charset="0"/>
              </a:rPr>
              <a:t>, the Moor slayer (left).</a:t>
            </a:r>
          </a:p>
          <a:p>
            <a:r>
              <a:rPr lang="en-US" sz="2000" dirty="0" smtClean="0">
                <a:solidFill>
                  <a:schemeClr val="tx1">
                    <a:lumMod val="85000"/>
                    <a:lumOff val="15000"/>
                  </a:schemeClr>
                </a:solidFill>
                <a:latin typeface="Californian FB" panose="0207040306080B030204" pitchFamily="18" charset="0"/>
              </a:rPr>
              <a:t>*from the battle of </a:t>
            </a:r>
            <a:r>
              <a:rPr lang="en-US" sz="2000" dirty="0" err="1" smtClean="0">
                <a:solidFill>
                  <a:schemeClr val="tx1">
                    <a:lumMod val="85000"/>
                    <a:lumOff val="15000"/>
                  </a:schemeClr>
                </a:solidFill>
                <a:latin typeface="Californian FB" panose="0207040306080B030204" pitchFamily="18" charset="0"/>
              </a:rPr>
              <a:t>Clavijo</a:t>
            </a:r>
            <a:r>
              <a:rPr lang="en-US" sz="2000" dirty="0" smtClean="0">
                <a:solidFill>
                  <a:schemeClr val="tx1">
                    <a:lumMod val="85000"/>
                    <a:lumOff val="15000"/>
                  </a:schemeClr>
                </a:solidFill>
                <a:latin typeface="Californian FB" panose="0207040306080B030204" pitchFamily="18" charset="0"/>
              </a:rPr>
              <a:t> – historians say this is a mythical battle that never occurred </a:t>
            </a:r>
            <a:endParaRPr lang="en-US" sz="2000" dirty="0">
              <a:solidFill>
                <a:schemeClr val="tx1">
                  <a:lumMod val="85000"/>
                  <a:lumOff val="15000"/>
                </a:schemeClr>
              </a:solidFill>
              <a:latin typeface="Californian FB" panose="0207040306080B030204" pitchFamily="18" charset="0"/>
            </a:endParaRPr>
          </a:p>
        </p:txBody>
      </p:sp>
    </p:spTree>
    <p:extLst>
      <p:ext uri="{BB962C8B-B14F-4D97-AF65-F5344CB8AC3E}">
        <p14:creationId xmlns:p14="http://schemas.microsoft.com/office/powerpoint/2010/main" val="108475835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24435"/>
            <a:ext cx="9144000" cy="1447800"/>
          </a:xfrm>
        </p:spPr>
        <p:txBody>
          <a:bodyPr>
            <a:noAutofit/>
          </a:bodyPr>
          <a:lstStyle/>
          <a:p>
            <a:r>
              <a:rPr lang="en-US" sz="2000" dirty="0" smtClean="0">
                <a:solidFill>
                  <a:schemeClr val="tx1">
                    <a:lumMod val="65000"/>
                    <a:lumOff val="35000"/>
                  </a:schemeClr>
                </a:solidFill>
                <a:latin typeface="Californian FB" panose="0207040306080B030204" pitchFamily="18" charset="0"/>
              </a:rPr>
              <a:t>Level  for 15k, steep uphill then down: 41.1 kilometers, 25.5 miles, 5 hours biking</a:t>
            </a:r>
          </a:p>
          <a:p>
            <a:pPr algn="l"/>
            <a:r>
              <a:rPr lang="en-US" sz="2000" dirty="0" smtClean="0">
                <a:solidFill>
                  <a:schemeClr val="tx1">
                    <a:lumMod val="65000"/>
                    <a:lumOff val="35000"/>
                  </a:schemeClr>
                </a:solidFill>
                <a:latin typeface="Californian FB" panose="0207040306080B030204" pitchFamily="18" charset="0"/>
              </a:rPr>
              <a:t>This is where the </a:t>
            </a:r>
            <a:r>
              <a:rPr lang="en-US" sz="2000" dirty="0" err="1" smtClean="0">
                <a:solidFill>
                  <a:schemeClr val="tx1">
                    <a:lumMod val="65000"/>
                    <a:lumOff val="35000"/>
                  </a:schemeClr>
                </a:solidFill>
                <a:latin typeface="Californian FB" panose="0207040306080B030204" pitchFamily="18" charset="0"/>
              </a:rPr>
              <a:t>Meseta</a:t>
            </a:r>
            <a:r>
              <a:rPr lang="en-US" sz="2000" dirty="0" smtClean="0">
                <a:solidFill>
                  <a:schemeClr val="tx1">
                    <a:lumMod val="65000"/>
                    <a:lumOff val="35000"/>
                  </a:schemeClr>
                </a:solidFill>
                <a:latin typeface="Californian FB" panose="0207040306080B030204" pitchFamily="18" charset="0"/>
              </a:rPr>
              <a:t> begins. Largely flat, but with steep hills in between. Beautiful small village of </a:t>
            </a:r>
            <a:r>
              <a:rPr lang="en-US" sz="2000" dirty="0" err="1" smtClean="0">
                <a:solidFill>
                  <a:schemeClr val="tx1">
                    <a:lumMod val="65000"/>
                    <a:lumOff val="35000"/>
                  </a:schemeClr>
                </a:solidFill>
                <a:latin typeface="Californian FB" panose="0207040306080B030204" pitchFamily="18" charset="0"/>
              </a:rPr>
              <a:t>Hontanas</a:t>
            </a:r>
            <a:r>
              <a:rPr lang="en-US" sz="2000" dirty="0" smtClean="0">
                <a:solidFill>
                  <a:schemeClr val="tx1">
                    <a:lumMod val="65000"/>
                    <a:lumOff val="35000"/>
                  </a:schemeClr>
                </a:solidFill>
                <a:latin typeface="Californian FB" panose="0207040306080B030204" pitchFamily="18" charset="0"/>
              </a:rPr>
              <a:t> (less than 100 permanent residents), nice food and stay in </a:t>
            </a:r>
            <a:r>
              <a:rPr lang="en-US" sz="2000" dirty="0" err="1" smtClean="0">
                <a:solidFill>
                  <a:schemeClr val="tx1">
                    <a:lumMod val="65000"/>
                    <a:lumOff val="35000"/>
                  </a:schemeClr>
                </a:solidFill>
                <a:latin typeface="Californian FB" panose="0207040306080B030204" pitchFamily="18" charset="0"/>
              </a:rPr>
              <a:t>Castrojerez</a:t>
            </a:r>
            <a:r>
              <a:rPr lang="en-US" sz="2000" dirty="0" smtClean="0">
                <a:solidFill>
                  <a:schemeClr val="tx1">
                    <a:lumMod val="65000"/>
                    <a:lumOff val="35000"/>
                  </a:schemeClr>
                </a:solidFill>
                <a:latin typeface="Californian FB" panose="0207040306080B030204" pitchFamily="18" charset="0"/>
              </a:rPr>
              <a:t>.</a:t>
            </a:r>
            <a:endParaRPr lang="en-US" sz="2000" dirty="0">
              <a:solidFill>
                <a:schemeClr val="tx1">
                  <a:lumMod val="65000"/>
                  <a:lumOff val="35000"/>
                </a:schemeClr>
              </a:solidFill>
              <a:latin typeface="Californian FB" panose="0207040306080B030204" pitchFamily="18" charset="0"/>
            </a:endParaRPr>
          </a:p>
        </p:txBody>
      </p:sp>
      <p:sp>
        <p:nvSpPr>
          <p:cNvPr id="2" name="Title 1"/>
          <p:cNvSpPr>
            <a:spLocks noGrp="1"/>
          </p:cNvSpPr>
          <p:nvPr>
            <p:ph type="ctrTitle"/>
          </p:nvPr>
        </p:nvSpPr>
        <p:spPr>
          <a:xfrm>
            <a:off x="0" y="-76200"/>
            <a:ext cx="9144000" cy="685799"/>
          </a:xfrm>
        </p:spPr>
        <p:txBody>
          <a:bodyPr/>
          <a:lstStyle/>
          <a:p>
            <a:r>
              <a:rPr lang="en-US" sz="3200" dirty="0" smtClean="0">
                <a:solidFill>
                  <a:schemeClr val="tx1">
                    <a:lumMod val="65000"/>
                    <a:lumOff val="35000"/>
                  </a:schemeClr>
                </a:solidFill>
                <a:effectLst/>
                <a:latin typeface="Californian FB" panose="0207040306080B030204" pitchFamily="18" charset="0"/>
              </a:rPr>
              <a:t>Day 15: Burgos to </a:t>
            </a:r>
            <a:r>
              <a:rPr lang="en-US" sz="3200" dirty="0" err="1" smtClean="0">
                <a:solidFill>
                  <a:schemeClr val="tx1">
                    <a:lumMod val="65000"/>
                    <a:lumOff val="35000"/>
                  </a:schemeClr>
                </a:solidFill>
                <a:effectLst/>
                <a:latin typeface="Californian FB" panose="0207040306080B030204" pitchFamily="18" charset="0"/>
              </a:rPr>
              <a:t>Castrojerez</a:t>
            </a:r>
            <a:endParaRPr lang="en-US" sz="3200" dirty="0">
              <a:solidFill>
                <a:schemeClr val="tx1">
                  <a:lumMod val="65000"/>
                  <a:lumOff val="35000"/>
                </a:schemeClr>
              </a:solidFill>
              <a:effectLst/>
              <a:latin typeface="Californian FB" panose="0207040306080B030204" pitchFamily="18" charset="0"/>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6406" y="6172200"/>
            <a:ext cx="5551394" cy="550434"/>
          </a:xfrm>
          <a:prstGeom prst="rect">
            <a:avLst/>
          </a:prstGeom>
        </p:spPr>
      </p:pic>
      <p:sp>
        <p:nvSpPr>
          <p:cNvPr id="13" name="4-Point Star 12"/>
          <p:cNvSpPr/>
          <p:nvPr/>
        </p:nvSpPr>
        <p:spPr>
          <a:xfrm>
            <a:off x="6858000" y="6530095"/>
            <a:ext cx="270706" cy="327905"/>
          </a:xfrm>
          <a:prstGeom prst="star4">
            <a:avLst/>
          </a:prstGeom>
          <a:solidFill>
            <a:srgbClr val="FFC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stretch>
            <a:fillRect/>
          </a:stretch>
        </p:blipFill>
        <p:spPr>
          <a:xfrm>
            <a:off x="2159373" y="5904799"/>
            <a:ext cx="573608" cy="798213"/>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5925098"/>
            <a:ext cx="793242" cy="856702"/>
          </a:xfrm>
          <a:prstGeom prst="rect">
            <a:avLst/>
          </a:prstGeom>
        </p:spPr>
      </p:pic>
      <p:pic>
        <p:nvPicPr>
          <p:cNvPr id="4" name="Picture 3"/>
          <p:cNvPicPr>
            <a:picLocks noChangeAspect="1"/>
          </p:cNvPicPr>
          <p:nvPr/>
        </p:nvPicPr>
        <p:blipFill>
          <a:blip r:embed="rId5"/>
          <a:stretch>
            <a:fillRect/>
          </a:stretch>
        </p:blipFill>
        <p:spPr>
          <a:xfrm>
            <a:off x="0" y="1828800"/>
            <a:ext cx="4572000" cy="4023728"/>
          </a:xfrm>
          <a:prstGeom prst="rect">
            <a:avLst/>
          </a:prstGeom>
        </p:spPr>
      </p:pic>
      <p:pic>
        <p:nvPicPr>
          <p:cNvPr id="5" name="Picture 4"/>
          <p:cNvPicPr>
            <a:picLocks noChangeAspect="1"/>
          </p:cNvPicPr>
          <p:nvPr/>
        </p:nvPicPr>
        <p:blipFill>
          <a:blip r:embed="rId6"/>
          <a:stretch>
            <a:fillRect/>
          </a:stretch>
        </p:blipFill>
        <p:spPr>
          <a:xfrm>
            <a:off x="4724400" y="1828800"/>
            <a:ext cx="4343400" cy="4023728"/>
          </a:xfrm>
          <a:prstGeom prst="rect">
            <a:avLst/>
          </a:prstGeom>
        </p:spPr>
      </p:pic>
      <p:sp>
        <p:nvSpPr>
          <p:cNvPr id="10" name="Subtitle 2"/>
          <p:cNvSpPr txBox="1">
            <a:spLocks/>
          </p:cNvSpPr>
          <p:nvPr/>
        </p:nvSpPr>
        <p:spPr>
          <a:xfrm>
            <a:off x="7010400" y="6324600"/>
            <a:ext cx="1558094" cy="381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pPr algn="l"/>
            <a:r>
              <a:rPr lang="en-US" sz="1600" b="1" dirty="0" smtClean="0">
                <a:solidFill>
                  <a:schemeClr val="tx1">
                    <a:lumMod val="65000"/>
                    <a:lumOff val="35000"/>
                  </a:schemeClr>
                </a:solidFill>
                <a:latin typeface="Californian FB" panose="0207040306080B030204" pitchFamily="18" charset="0"/>
              </a:rPr>
              <a:t>October 7</a:t>
            </a:r>
            <a:endParaRPr lang="en-US" sz="1600" b="1" dirty="0">
              <a:solidFill>
                <a:schemeClr val="tx1">
                  <a:lumMod val="65000"/>
                  <a:lumOff val="35000"/>
                </a:schemeClr>
              </a:solidFill>
              <a:latin typeface="Californian FB" panose="0207040306080B030204" pitchFamily="18" charset="0"/>
            </a:endParaRPr>
          </a:p>
        </p:txBody>
      </p:sp>
    </p:spTree>
    <p:extLst>
      <p:ext uri="{BB962C8B-B14F-4D97-AF65-F5344CB8AC3E}">
        <p14:creationId xmlns:p14="http://schemas.microsoft.com/office/powerpoint/2010/main" val="380754840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76200"/>
            <a:ext cx="4419600" cy="333004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4047" y="35858"/>
            <a:ext cx="4267200" cy="331211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799" y="3379352"/>
            <a:ext cx="2722113" cy="343382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362" y="3433139"/>
            <a:ext cx="6127038" cy="3384519"/>
          </a:xfrm>
          <a:prstGeom prst="rect">
            <a:avLst/>
          </a:prstGeom>
        </p:spPr>
      </p:pic>
    </p:spTree>
    <p:extLst>
      <p:ext uri="{BB962C8B-B14F-4D97-AF65-F5344CB8AC3E}">
        <p14:creationId xmlns:p14="http://schemas.microsoft.com/office/powerpoint/2010/main" val="15266592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mino-17 Day-HontanasChurch_HEV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5400000">
            <a:off x="-1267460" y="1594859"/>
            <a:ext cx="6553200" cy="371348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3400" y="25400"/>
            <a:ext cx="4724400" cy="3412066"/>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9601" y="3505912"/>
            <a:ext cx="4613030" cy="3363667"/>
          </a:xfrm>
          <a:prstGeom prst="rect">
            <a:avLst/>
          </a:prstGeom>
        </p:spPr>
      </p:pic>
      <p:sp>
        <p:nvSpPr>
          <p:cNvPr id="5" name="Rectangle 4"/>
          <p:cNvSpPr/>
          <p:nvPr/>
        </p:nvSpPr>
        <p:spPr>
          <a:xfrm>
            <a:off x="7762972" y="6489266"/>
            <a:ext cx="1238283" cy="400110"/>
          </a:xfrm>
          <a:prstGeom prst="rect">
            <a:avLst/>
          </a:prstGeom>
        </p:spPr>
        <p:txBody>
          <a:bodyPr wrap="square">
            <a:spAutoFit/>
          </a:bodyPr>
          <a:lstStyle/>
          <a:p>
            <a:pPr algn="r"/>
            <a:r>
              <a:rPr lang="en-US" sz="2000" b="1" dirty="0" err="1" smtClean="0">
                <a:solidFill>
                  <a:schemeClr val="bg1"/>
                </a:solidFill>
                <a:latin typeface="Californian FB" panose="0207040306080B030204" pitchFamily="18" charset="0"/>
              </a:rPr>
              <a:t>Hontanas</a:t>
            </a:r>
            <a:endParaRPr lang="en-US" sz="2000" b="1" dirty="0">
              <a:solidFill>
                <a:schemeClr val="bg1"/>
              </a:solidFill>
              <a:latin typeface="Californian FB" panose="0207040306080B030204" pitchFamily="18" charset="0"/>
            </a:endParaRPr>
          </a:p>
        </p:txBody>
      </p:sp>
    </p:spTree>
    <p:extLst>
      <p:ext uri="{BB962C8B-B14F-4D97-AF65-F5344CB8AC3E}">
        <p14:creationId xmlns:p14="http://schemas.microsoft.com/office/powerpoint/2010/main" val="25304741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0"/>
            <a:ext cx="3124200" cy="407926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3886200"/>
            <a:ext cx="4312691" cy="2945468"/>
          </a:xfrm>
          <a:prstGeom prst="rect">
            <a:avLst/>
          </a:prstGeom>
        </p:spPr>
      </p:pic>
      <p:pic>
        <p:nvPicPr>
          <p:cNvPr id="5" name="Picture 4"/>
          <p:cNvPicPr>
            <a:picLocks noChangeAspect="1"/>
          </p:cNvPicPr>
          <p:nvPr/>
        </p:nvPicPr>
        <p:blipFill>
          <a:blip r:embed="rId4"/>
          <a:stretch>
            <a:fillRect/>
          </a:stretch>
        </p:blipFill>
        <p:spPr>
          <a:xfrm>
            <a:off x="6019800" y="76200"/>
            <a:ext cx="3015173" cy="4038600"/>
          </a:xfrm>
          <a:prstGeom prst="rect">
            <a:avLst/>
          </a:prstGeom>
        </p:spPr>
      </p:pic>
    </p:spTree>
    <p:extLst>
      <p:ext uri="{BB962C8B-B14F-4D97-AF65-F5344CB8AC3E}">
        <p14:creationId xmlns:p14="http://schemas.microsoft.com/office/powerpoint/2010/main" val="34727153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33400"/>
            <a:ext cx="9144000" cy="1447800"/>
          </a:xfrm>
        </p:spPr>
        <p:txBody>
          <a:bodyPr>
            <a:noAutofit/>
          </a:bodyPr>
          <a:lstStyle/>
          <a:p>
            <a:r>
              <a:rPr lang="en-US" sz="1800" dirty="0" smtClean="0">
                <a:solidFill>
                  <a:schemeClr val="tx1">
                    <a:lumMod val="65000"/>
                    <a:lumOff val="35000"/>
                  </a:schemeClr>
                </a:solidFill>
                <a:latin typeface="Californian FB" panose="0207040306080B030204" pitchFamily="18" charset="0"/>
              </a:rPr>
              <a:t>Varied terrain; asphalt, gravelly, rocky roads: 24.9 kilometers, 15.5 miles, 5 hours biking</a:t>
            </a:r>
          </a:p>
          <a:p>
            <a:pPr algn="l"/>
            <a:r>
              <a:rPr lang="en-US" sz="1800" dirty="0" smtClean="0">
                <a:solidFill>
                  <a:schemeClr val="tx1">
                    <a:lumMod val="65000"/>
                    <a:lumOff val="35000"/>
                  </a:schemeClr>
                </a:solidFill>
                <a:latin typeface="Californian FB" panose="0207040306080B030204" pitchFamily="18" charset="0"/>
              </a:rPr>
              <a:t>Extremely steep uphill then steep downhill. </a:t>
            </a:r>
            <a:r>
              <a:rPr lang="en-US" sz="1800" dirty="0">
                <a:solidFill>
                  <a:schemeClr val="tx1">
                    <a:lumMod val="65000"/>
                    <a:lumOff val="35000"/>
                  </a:schemeClr>
                </a:solidFill>
                <a:latin typeface="Californian FB" panose="0207040306080B030204" pitchFamily="18" charset="0"/>
              </a:rPr>
              <a:t>Dusty and hot </a:t>
            </a:r>
            <a:r>
              <a:rPr lang="en-US" sz="1800" dirty="0" smtClean="0">
                <a:solidFill>
                  <a:schemeClr val="tx1">
                    <a:lumMod val="65000"/>
                    <a:lumOff val="35000"/>
                  </a:schemeClr>
                </a:solidFill>
                <a:latin typeface="Californian FB" panose="0207040306080B030204" pitchFamily="18" charset="0"/>
              </a:rPr>
              <a:t>afternoon. Nice old villages and churches along the way. </a:t>
            </a:r>
            <a:endParaRPr lang="en-US" sz="1800" dirty="0">
              <a:solidFill>
                <a:schemeClr val="tx1">
                  <a:lumMod val="65000"/>
                  <a:lumOff val="35000"/>
                </a:schemeClr>
              </a:solidFill>
              <a:latin typeface="Californian FB" panose="0207040306080B030204" pitchFamily="18" charset="0"/>
            </a:endParaRPr>
          </a:p>
        </p:txBody>
      </p:sp>
      <p:sp>
        <p:nvSpPr>
          <p:cNvPr id="2" name="Title 1"/>
          <p:cNvSpPr>
            <a:spLocks noGrp="1"/>
          </p:cNvSpPr>
          <p:nvPr>
            <p:ph type="ctrTitle"/>
          </p:nvPr>
        </p:nvSpPr>
        <p:spPr>
          <a:xfrm>
            <a:off x="-76200" y="-76200"/>
            <a:ext cx="9296400" cy="685799"/>
          </a:xfrm>
        </p:spPr>
        <p:txBody>
          <a:bodyPr/>
          <a:lstStyle/>
          <a:p>
            <a:r>
              <a:rPr lang="en-US" sz="3200" dirty="0" smtClean="0">
                <a:solidFill>
                  <a:schemeClr val="tx1">
                    <a:lumMod val="65000"/>
                    <a:lumOff val="35000"/>
                  </a:schemeClr>
                </a:solidFill>
                <a:effectLst/>
                <a:latin typeface="Californian FB" panose="0207040306080B030204" pitchFamily="18" charset="0"/>
              </a:rPr>
              <a:t>Day 16, 17: </a:t>
            </a:r>
            <a:r>
              <a:rPr lang="en-US" sz="3200" dirty="0" err="1" smtClean="0">
                <a:solidFill>
                  <a:schemeClr val="tx1">
                    <a:lumMod val="65000"/>
                    <a:lumOff val="35000"/>
                  </a:schemeClr>
                </a:solidFill>
                <a:effectLst/>
                <a:latin typeface="Californian FB" panose="0207040306080B030204" pitchFamily="18" charset="0"/>
              </a:rPr>
              <a:t>Castrojerez</a:t>
            </a:r>
            <a:r>
              <a:rPr lang="en-US" sz="3200" dirty="0" smtClean="0">
                <a:solidFill>
                  <a:schemeClr val="tx1">
                    <a:lumMod val="65000"/>
                    <a:lumOff val="35000"/>
                  </a:schemeClr>
                </a:solidFill>
                <a:effectLst/>
                <a:latin typeface="Californian FB" panose="0207040306080B030204" pitchFamily="18" charset="0"/>
              </a:rPr>
              <a:t>/</a:t>
            </a:r>
            <a:r>
              <a:rPr lang="en-US" sz="3200" dirty="0" err="1" smtClean="0">
                <a:solidFill>
                  <a:schemeClr val="tx1">
                    <a:lumMod val="65000"/>
                    <a:lumOff val="35000"/>
                  </a:schemeClr>
                </a:solidFill>
                <a:effectLst/>
                <a:latin typeface="Californian FB" panose="0207040306080B030204" pitchFamily="18" charset="0"/>
              </a:rPr>
              <a:t>Fromista</a:t>
            </a:r>
            <a:r>
              <a:rPr lang="en-US" sz="3200" dirty="0" smtClean="0">
                <a:solidFill>
                  <a:schemeClr val="tx1">
                    <a:lumMod val="65000"/>
                    <a:lumOff val="35000"/>
                  </a:schemeClr>
                </a:solidFill>
                <a:effectLst/>
                <a:latin typeface="Californian FB" panose="0207040306080B030204" pitchFamily="18" charset="0"/>
              </a:rPr>
              <a:t>/</a:t>
            </a:r>
            <a:r>
              <a:rPr lang="en-US" sz="3200" dirty="0" err="1" smtClean="0">
                <a:solidFill>
                  <a:schemeClr val="tx1">
                    <a:lumMod val="65000"/>
                    <a:lumOff val="35000"/>
                  </a:schemeClr>
                </a:solidFill>
                <a:effectLst/>
                <a:latin typeface="Californian FB" panose="0207040306080B030204" pitchFamily="18" charset="0"/>
              </a:rPr>
              <a:t>Calzadilla</a:t>
            </a:r>
            <a:r>
              <a:rPr lang="en-US" sz="3200" dirty="0" smtClean="0">
                <a:solidFill>
                  <a:schemeClr val="tx1">
                    <a:lumMod val="65000"/>
                    <a:lumOff val="35000"/>
                  </a:schemeClr>
                </a:solidFill>
                <a:effectLst/>
                <a:latin typeface="Californian FB" panose="0207040306080B030204" pitchFamily="18" charset="0"/>
              </a:rPr>
              <a:t> de la </a:t>
            </a:r>
            <a:r>
              <a:rPr lang="en-US" sz="3200" dirty="0" err="1" smtClean="0">
                <a:solidFill>
                  <a:schemeClr val="tx1">
                    <a:lumMod val="65000"/>
                    <a:lumOff val="35000"/>
                  </a:schemeClr>
                </a:solidFill>
                <a:effectLst/>
                <a:latin typeface="Californian FB" panose="0207040306080B030204" pitchFamily="18" charset="0"/>
              </a:rPr>
              <a:t>Cueza</a:t>
            </a:r>
            <a:endParaRPr lang="en-US" sz="3200" dirty="0">
              <a:solidFill>
                <a:schemeClr val="tx1">
                  <a:lumMod val="65000"/>
                  <a:lumOff val="35000"/>
                </a:schemeClr>
              </a:solidFill>
              <a:effectLst/>
              <a:latin typeface="Californian FB" panose="0207040306080B030204" pitchFamily="18" charset="0"/>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6406" y="6172200"/>
            <a:ext cx="5551394" cy="550434"/>
          </a:xfrm>
          <a:prstGeom prst="rect">
            <a:avLst/>
          </a:prstGeom>
        </p:spPr>
      </p:pic>
      <p:sp>
        <p:nvSpPr>
          <p:cNvPr id="13" name="4-Point Star 12"/>
          <p:cNvSpPr/>
          <p:nvPr/>
        </p:nvSpPr>
        <p:spPr>
          <a:xfrm>
            <a:off x="6400800" y="6503201"/>
            <a:ext cx="270706" cy="327905"/>
          </a:xfrm>
          <a:prstGeom prst="star4">
            <a:avLst/>
          </a:prstGeom>
          <a:solidFill>
            <a:srgbClr val="FFC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stretch>
            <a:fillRect/>
          </a:stretch>
        </p:blipFill>
        <p:spPr>
          <a:xfrm>
            <a:off x="2159373" y="5904799"/>
            <a:ext cx="573608" cy="798213"/>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5925098"/>
            <a:ext cx="793242" cy="85670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1" y="1526934"/>
            <a:ext cx="5727216" cy="4295413"/>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9617" y="1574197"/>
            <a:ext cx="3188183" cy="4248150"/>
          </a:xfrm>
          <a:prstGeom prst="rect">
            <a:avLst/>
          </a:prstGeom>
        </p:spPr>
      </p:pic>
      <p:sp>
        <p:nvSpPr>
          <p:cNvPr id="10" name="Subtitle 2"/>
          <p:cNvSpPr txBox="1">
            <a:spLocks/>
          </p:cNvSpPr>
          <p:nvPr/>
        </p:nvSpPr>
        <p:spPr>
          <a:xfrm>
            <a:off x="6595306" y="6324600"/>
            <a:ext cx="1558094" cy="381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pPr algn="l"/>
            <a:r>
              <a:rPr lang="en-US" sz="1600" b="1" dirty="0" smtClean="0">
                <a:solidFill>
                  <a:schemeClr val="tx1">
                    <a:lumMod val="65000"/>
                    <a:lumOff val="35000"/>
                  </a:schemeClr>
                </a:solidFill>
                <a:latin typeface="Californian FB" panose="0207040306080B030204" pitchFamily="18" charset="0"/>
              </a:rPr>
              <a:t>October 8</a:t>
            </a:r>
            <a:endParaRPr lang="en-US" sz="1600" b="1" dirty="0">
              <a:solidFill>
                <a:schemeClr val="tx1">
                  <a:lumMod val="65000"/>
                  <a:lumOff val="35000"/>
                </a:schemeClr>
              </a:solidFill>
              <a:latin typeface="Californian FB" panose="0207040306080B030204" pitchFamily="18" charset="0"/>
            </a:endParaRPr>
          </a:p>
        </p:txBody>
      </p:sp>
    </p:spTree>
    <p:extLst>
      <p:ext uri="{BB962C8B-B14F-4D97-AF65-F5344CB8AC3E}">
        <p14:creationId xmlns:p14="http://schemas.microsoft.com/office/powerpoint/2010/main" val="239291422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667886"/>
            <a:ext cx="4419600" cy="560591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845" y="667886"/>
            <a:ext cx="4360155" cy="5605914"/>
          </a:xfrm>
          <a:prstGeom prst="rect">
            <a:avLst/>
          </a:prstGeom>
        </p:spPr>
      </p:pic>
    </p:spTree>
    <p:extLst>
      <p:ext uri="{BB962C8B-B14F-4D97-AF65-F5344CB8AC3E}">
        <p14:creationId xmlns:p14="http://schemas.microsoft.com/office/powerpoint/2010/main" val="418178621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00" y="609600"/>
            <a:ext cx="4038600" cy="526911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62753"/>
            <a:ext cx="4854327" cy="351864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398" y="3711727"/>
            <a:ext cx="4854327" cy="3128344"/>
          </a:xfrm>
          <a:prstGeom prst="rect">
            <a:avLst/>
          </a:prstGeom>
        </p:spPr>
      </p:pic>
    </p:spTree>
    <p:extLst>
      <p:ext uri="{BB962C8B-B14F-4D97-AF65-F5344CB8AC3E}">
        <p14:creationId xmlns:p14="http://schemas.microsoft.com/office/powerpoint/2010/main" val="39895122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00"/>
            <a:ext cx="9067800" cy="6096000"/>
          </a:xfrm>
        </p:spPr>
        <p:txBody>
          <a:bodyPr>
            <a:noAutofit/>
          </a:bodyPr>
          <a:lstStyle/>
          <a:p>
            <a:pPr fontAlgn="base"/>
            <a:r>
              <a:rPr lang="en-US" sz="2000" dirty="0" err="1" smtClean="0">
                <a:solidFill>
                  <a:schemeClr val="tx1">
                    <a:lumMod val="85000"/>
                    <a:lumOff val="15000"/>
                  </a:schemeClr>
                </a:solidFill>
                <a:latin typeface="Californian FB" panose="0207040306080B030204" pitchFamily="18" charset="0"/>
              </a:rPr>
              <a:t>WiFi</a:t>
            </a:r>
            <a:r>
              <a:rPr lang="en-US" sz="2000" dirty="0" smtClean="0">
                <a:solidFill>
                  <a:schemeClr val="tx1">
                    <a:lumMod val="85000"/>
                    <a:lumOff val="15000"/>
                  </a:schemeClr>
                </a:solidFill>
                <a:latin typeface="Californian FB" panose="0207040306080B030204" pitchFamily="18" charset="0"/>
              </a:rPr>
              <a:t> </a:t>
            </a:r>
            <a:r>
              <a:rPr lang="en-US" sz="2000" dirty="0">
                <a:solidFill>
                  <a:schemeClr val="tx1">
                    <a:lumMod val="85000"/>
                    <a:lumOff val="15000"/>
                  </a:schemeClr>
                </a:solidFill>
                <a:latin typeface="Californian FB" panose="0207040306080B030204" pitchFamily="18" charset="0"/>
              </a:rPr>
              <a:t>is most everywhere in Spain.  </a:t>
            </a:r>
          </a:p>
          <a:p>
            <a:pPr lvl="1" fontAlgn="base">
              <a:buFont typeface="Arial" panose="020B0604020202020204" pitchFamily="34" charset="0"/>
              <a:buChar char="•"/>
            </a:pPr>
            <a:r>
              <a:rPr lang="en-US" sz="2000" dirty="0">
                <a:solidFill>
                  <a:schemeClr val="tx1">
                    <a:lumMod val="85000"/>
                    <a:lumOff val="15000"/>
                  </a:schemeClr>
                </a:solidFill>
                <a:latin typeface="Californian FB" panose="0207040306080B030204" pitchFamily="18" charset="0"/>
              </a:rPr>
              <a:t>Free in most cases although not always the fastest or strongest</a:t>
            </a:r>
          </a:p>
          <a:p>
            <a:pPr lvl="1" fontAlgn="base">
              <a:buFont typeface="Arial" panose="020B0604020202020204" pitchFamily="34" charset="0"/>
              <a:buChar char="•"/>
            </a:pPr>
            <a:r>
              <a:rPr lang="en-US" sz="2000" dirty="0">
                <a:solidFill>
                  <a:schemeClr val="tx1">
                    <a:lumMod val="85000"/>
                    <a:lumOff val="15000"/>
                  </a:schemeClr>
                </a:solidFill>
                <a:latin typeface="Californian FB" panose="0207040306080B030204" pitchFamily="18" charset="0"/>
              </a:rPr>
              <a:t>Can be slow in crowded albergues with many users</a:t>
            </a:r>
          </a:p>
          <a:p>
            <a:pPr lvl="1" fontAlgn="base">
              <a:buFont typeface="Arial" panose="020B0604020202020204" pitchFamily="34" charset="0"/>
              <a:buChar char="•"/>
            </a:pPr>
            <a:r>
              <a:rPr lang="en-US" sz="2000" dirty="0">
                <a:solidFill>
                  <a:schemeClr val="tx1">
                    <a:lumMod val="85000"/>
                    <a:lumOff val="15000"/>
                  </a:schemeClr>
                </a:solidFill>
                <a:latin typeface="Californian FB" panose="0207040306080B030204" pitchFamily="18" charset="0"/>
              </a:rPr>
              <a:t>If you are in a bar or restaurant it is typically for paying customers. </a:t>
            </a:r>
            <a:endParaRPr lang="en-US" sz="2000" dirty="0" smtClean="0">
              <a:solidFill>
                <a:schemeClr val="tx1">
                  <a:lumMod val="85000"/>
                  <a:lumOff val="15000"/>
                </a:schemeClr>
              </a:solidFill>
              <a:latin typeface="Californian FB" panose="0207040306080B030204" pitchFamily="18" charset="0"/>
            </a:endParaRPr>
          </a:p>
          <a:p>
            <a:pPr marL="457200" lvl="1" indent="0" fontAlgn="base">
              <a:buNone/>
            </a:pPr>
            <a:endParaRPr lang="en-US" sz="2000" dirty="0">
              <a:solidFill>
                <a:schemeClr val="tx1">
                  <a:lumMod val="85000"/>
                  <a:lumOff val="15000"/>
                </a:schemeClr>
              </a:solidFill>
              <a:latin typeface="Californian FB" panose="0207040306080B030204" pitchFamily="18" charset="0"/>
            </a:endParaRPr>
          </a:p>
          <a:p>
            <a:pPr fontAlgn="base"/>
            <a:r>
              <a:rPr lang="en-US" sz="2000" dirty="0">
                <a:solidFill>
                  <a:schemeClr val="tx1">
                    <a:lumMod val="85000"/>
                    <a:lumOff val="15000"/>
                  </a:schemeClr>
                </a:solidFill>
                <a:latin typeface="Californian FB" panose="0207040306080B030204" pitchFamily="18" charset="0"/>
              </a:rPr>
              <a:t>Free calling options with </a:t>
            </a:r>
            <a:r>
              <a:rPr lang="en-US" sz="2000" dirty="0" err="1">
                <a:solidFill>
                  <a:schemeClr val="tx1">
                    <a:lumMod val="85000"/>
                    <a:lumOff val="15000"/>
                  </a:schemeClr>
                </a:solidFill>
                <a:latin typeface="Californian FB" panose="0207040306080B030204" pitchFamily="18" charset="0"/>
              </a:rPr>
              <a:t>WiFi</a:t>
            </a:r>
            <a:r>
              <a:rPr lang="en-US" sz="2000" dirty="0">
                <a:solidFill>
                  <a:schemeClr val="tx1">
                    <a:lumMod val="85000"/>
                    <a:lumOff val="15000"/>
                  </a:schemeClr>
                </a:solidFill>
                <a:latin typeface="Californian FB" panose="0207040306080B030204" pitchFamily="18" charset="0"/>
              </a:rPr>
              <a:t> include </a:t>
            </a:r>
          </a:p>
          <a:p>
            <a:pPr lvl="1" fontAlgn="base">
              <a:buFont typeface="Arial" panose="020B0604020202020204" pitchFamily="34" charset="0"/>
              <a:buChar char="•"/>
            </a:pPr>
            <a:r>
              <a:rPr lang="en-US" sz="2000" dirty="0">
                <a:solidFill>
                  <a:schemeClr val="tx1">
                    <a:lumMod val="85000"/>
                    <a:lumOff val="15000"/>
                  </a:schemeClr>
                </a:solidFill>
                <a:latin typeface="Californian FB" panose="0207040306080B030204" pitchFamily="18" charset="0"/>
              </a:rPr>
              <a:t>WhatsApp, </a:t>
            </a:r>
            <a:r>
              <a:rPr lang="en-US" sz="2000" dirty="0" err="1">
                <a:solidFill>
                  <a:schemeClr val="tx1">
                    <a:lumMod val="85000"/>
                    <a:lumOff val="15000"/>
                  </a:schemeClr>
                </a:solidFill>
                <a:latin typeface="Californian FB" panose="0207040306080B030204" pitchFamily="18" charset="0"/>
              </a:rPr>
              <a:t>Wechat</a:t>
            </a:r>
            <a:r>
              <a:rPr lang="en-US" sz="2000" dirty="0">
                <a:solidFill>
                  <a:schemeClr val="tx1">
                    <a:lumMod val="85000"/>
                    <a:lumOff val="15000"/>
                  </a:schemeClr>
                </a:solidFill>
                <a:latin typeface="Californian FB" panose="0207040306080B030204" pitchFamily="18" charset="0"/>
              </a:rPr>
              <a:t>, Facebook Messenger, Google Hangout, Apple </a:t>
            </a:r>
            <a:r>
              <a:rPr lang="en-US" sz="2000" dirty="0" smtClean="0">
                <a:solidFill>
                  <a:schemeClr val="tx1">
                    <a:lumMod val="85000"/>
                    <a:lumOff val="15000"/>
                  </a:schemeClr>
                </a:solidFill>
                <a:latin typeface="Californian FB" panose="0207040306080B030204" pitchFamily="18" charset="0"/>
              </a:rPr>
              <a:t>Facetime</a:t>
            </a:r>
          </a:p>
          <a:p>
            <a:pPr marL="457200" lvl="1" indent="0" fontAlgn="base">
              <a:buNone/>
            </a:pPr>
            <a:endParaRPr lang="en-US" sz="2000" dirty="0">
              <a:solidFill>
                <a:schemeClr val="tx1">
                  <a:lumMod val="85000"/>
                  <a:lumOff val="15000"/>
                </a:schemeClr>
              </a:solidFill>
              <a:latin typeface="Californian FB" panose="0207040306080B030204" pitchFamily="18" charset="0"/>
            </a:endParaRPr>
          </a:p>
          <a:p>
            <a:pPr fontAlgn="base"/>
            <a:r>
              <a:rPr lang="en-US" sz="2000" dirty="0">
                <a:solidFill>
                  <a:schemeClr val="tx1">
                    <a:lumMod val="85000"/>
                    <a:lumOff val="15000"/>
                  </a:schemeClr>
                </a:solidFill>
                <a:latin typeface="Californian FB" panose="0207040306080B030204" pitchFamily="18" charset="0"/>
              </a:rPr>
              <a:t>A SIM card option – available in airports, large towns or cities.  Get from provider (Orange, Movistar, Vodafone) not 3</a:t>
            </a:r>
            <a:r>
              <a:rPr lang="en-US" sz="2000" baseline="30000" dirty="0">
                <a:solidFill>
                  <a:schemeClr val="tx1">
                    <a:lumMod val="85000"/>
                    <a:lumOff val="15000"/>
                  </a:schemeClr>
                </a:solidFill>
                <a:latin typeface="Californian FB" panose="0207040306080B030204" pitchFamily="18" charset="0"/>
              </a:rPr>
              <a:t>rd</a:t>
            </a:r>
            <a:r>
              <a:rPr lang="en-US" sz="2000" dirty="0">
                <a:solidFill>
                  <a:schemeClr val="tx1">
                    <a:lumMod val="85000"/>
                    <a:lumOff val="15000"/>
                  </a:schemeClr>
                </a:solidFill>
                <a:latin typeface="Californian FB" panose="0207040306080B030204" pitchFamily="18" charset="0"/>
              </a:rPr>
              <a:t> party.</a:t>
            </a:r>
          </a:p>
          <a:p>
            <a:pPr lvl="1" fontAlgn="base">
              <a:buFont typeface="Arial" panose="020B0604020202020204" pitchFamily="34" charset="0"/>
              <a:buChar char="•"/>
            </a:pPr>
            <a:r>
              <a:rPr lang="en-US" sz="2000" dirty="0" smtClean="0">
                <a:solidFill>
                  <a:schemeClr val="tx1">
                    <a:lumMod val="85000"/>
                    <a:lumOff val="15000"/>
                  </a:schemeClr>
                </a:solidFill>
                <a:latin typeface="Californian FB" panose="0207040306080B030204" pitchFamily="18" charset="0"/>
              </a:rPr>
              <a:t>Easy and very affordable (You will have a new number while in Europe)</a:t>
            </a:r>
          </a:p>
          <a:p>
            <a:pPr lvl="1" fontAlgn="base">
              <a:buFont typeface="Arial" panose="020B0604020202020204" pitchFamily="34" charset="0"/>
              <a:buChar char="•"/>
            </a:pPr>
            <a:r>
              <a:rPr lang="en-US" sz="2000" dirty="0" smtClean="0">
                <a:solidFill>
                  <a:schemeClr val="tx1">
                    <a:lumMod val="85000"/>
                    <a:lumOff val="15000"/>
                  </a:schemeClr>
                </a:solidFill>
                <a:latin typeface="Californian FB" panose="0207040306080B030204" pitchFamily="18" charset="0"/>
              </a:rPr>
              <a:t>Be </a:t>
            </a:r>
            <a:r>
              <a:rPr lang="en-US" sz="2000" dirty="0">
                <a:solidFill>
                  <a:schemeClr val="tx1">
                    <a:lumMod val="85000"/>
                    <a:lumOff val="15000"/>
                  </a:schemeClr>
                </a:solidFill>
                <a:latin typeface="Californian FB" panose="0207040306080B030204" pitchFamily="18" charset="0"/>
              </a:rPr>
              <a:t>sure it is working before leaving shop.</a:t>
            </a:r>
          </a:p>
          <a:p>
            <a:pPr lvl="1" fontAlgn="base">
              <a:buFont typeface="Arial" panose="020B0604020202020204" pitchFamily="34" charset="0"/>
              <a:buChar char="•"/>
            </a:pPr>
            <a:r>
              <a:rPr lang="en-US" sz="2000" dirty="0">
                <a:solidFill>
                  <a:schemeClr val="tx1">
                    <a:lumMod val="85000"/>
                    <a:lumOff val="15000"/>
                  </a:schemeClr>
                </a:solidFill>
                <a:latin typeface="Californian FB" panose="0207040306080B030204" pitchFamily="18" charset="0"/>
              </a:rPr>
              <a:t>Or – purchase a disposable cell phone in Spain. </a:t>
            </a:r>
          </a:p>
        </p:txBody>
      </p:sp>
      <p:sp>
        <p:nvSpPr>
          <p:cNvPr id="4" name="Title 1"/>
          <p:cNvSpPr txBox="1">
            <a:spLocks/>
          </p:cNvSpPr>
          <p:nvPr/>
        </p:nvSpPr>
        <p:spPr>
          <a:xfrm>
            <a:off x="2162704" y="76200"/>
            <a:ext cx="4847696" cy="6858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2800" dirty="0" smtClean="0">
                <a:solidFill>
                  <a:schemeClr val="tx1">
                    <a:lumMod val="85000"/>
                    <a:lumOff val="15000"/>
                  </a:schemeClr>
                </a:solidFill>
                <a:effectLst/>
                <a:latin typeface="Californian FB" panose="0207040306080B030204" pitchFamily="18" charset="0"/>
              </a:rPr>
              <a:t>Communication</a:t>
            </a:r>
            <a:endParaRPr lang="en-US" sz="2000" dirty="0">
              <a:solidFill>
                <a:schemeClr val="tx1">
                  <a:lumMod val="85000"/>
                  <a:lumOff val="15000"/>
                </a:schemeClr>
              </a:solidFill>
              <a:effectLst/>
              <a:latin typeface="Californian FB" panose="0207040306080B030204" pitchFamily="18" charset="0"/>
            </a:endParaRPr>
          </a:p>
        </p:txBody>
      </p:sp>
    </p:spTree>
    <p:extLst>
      <p:ext uri="{BB962C8B-B14F-4D97-AF65-F5344CB8AC3E}">
        <p14:creationId xmlns:p14="http://schemas.microsoft.com/office/powerpoint/2010/main" val="85822791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33400"/>
            <a:ext cx="9144000" cy="1447800"/>
          </a:xfrm>
        </p:spPr>
        <p:txBody>
          <a:bodyPr>
            <a:noAutofit/>
          </a:bodyPr>
          <a:lstStyle/>
          <a:p>
            <a:pPr algn="l"/>
            <a:r>
              <a:rPr lang="en-US" sz="2000" dirty="0">
                <a:solidFill>
                  <a:schemeClr val="tx1">
                    <a:lumMod val="65000"/>
                    <a:lumOff val="35000"/>
                  </a:schemeClr>
                </a:solidFill>
                <a:latin typeface="Californian FB" panose="0207040306080B030204" pitchFamily="18" charset="0"/>
              </a:rPr>
              <a:t>R</a:t>
            </a:r>
            <a:r>
              <a:rPr lang="en-US" sz="2000" dirty="0" smtClean="0">
                <a:solidFill>
                  <a:schemeClr val="tx1">
                    <a:lumMod val="65000"/>
                    <a:lumOff val="35000"/>
                  </a:schemeClr>
                </a:solidFill>
                <a:latin typeface="Californian FB" panose="0207040306080B030204" pitchFamily="18" charset="0"/>
              </a:rPr>
              <a:t>ode 12K, crashed just short of </a:t>
            </a:r>
            <a:r>
              <a:rPr lang="en-US" sz="2000" dirty="0" err="1" smtClean="0">
                <a:solidFill>
                  <a:schemeClr val="tx1">
                    <a:lumMod val="65000"/>
                    <a:lumOff val="35000"/>
                  </a:schemeClr>
                </a:solidFill>
                <a:latin typeface="Californian FB" panose="0207040306080B030204" pitchFamily="18" charset="0"/>
              </a:rPr>
              <a:t>Moratinos</a:t>
            </a:r>
            <a:r>
              <a:rPr lang="en-US" sz="2000" dirty="0" smtClean="0">
                <a:solidFill>
                  <a:schemeClr val="tx1">
                    <a:lumMod val="65000"/>
                    <a:lumOff val="35000"/>
                  </a:schemeClr>
                </a:solidFill>
                <a:latin typeface="Californian FB" panose="0207040306080B030204" pitchFamily="18" charset="0"/>
              </a:rPr>
              <a:t>. Local Alburque owner Bruno drove me to Sahagun hospital, sent by ambulance to Leon, 3 days in the hospital with </a:t>
            </a:r>
            <a:r>
              <a:rPr lang="en-US" sz="2000" dirty="0" err="1" smtClean="0">
                <a:solidFill>
                  <a:schemeClr val="tx1">
                    <a:lumMod val="65000"/>
                    <a:lumOff val="35000"/>
                  </a:schemeClr>
                </a:solidFill>
                <a:latin typeface="Californian FB" panose="0207040306080B030204" pitchFamily="18" charset="0"/>
              </a:rPr>
              <a:t>costillas</a:t>
            </a:r>
            <a:r>
              <a:rPr lang="en-US" sz="2000" dirty="0" smtClean="0">
                <a:solidFill>
                  <a:schemeClr val="tx1">
                    <a:lumMod val="65000"/>
                    <a:lumOff val="35000"/>
                  </a:schemeClr>
                </a:solidFill>
                <a:latin typeface="Californian FB" panose="0207040306080B030204" pitchFamily="18" charset="0"/>
              </a:rPr>
              <a:t> </a:t>
            </a:r>
            <a:r>
              <a:rPr lang="en-US" sz="2000" dirty="0" err="1" smtClean="0">
                <a:solidFill>
                  <a:schemeClr val="tx1">
                    <a:lumMod val="65000"/>
                    <a:lumOff val="35000"/>
                  </a:schemeClr>
                </a:solidFill>
                <a:latin typeface="Californian FB" panose="0207040306080B030204" pitchFamily="18" charset="0"/>
              </a:rPr>
              <a:t>rotas</a:t>
            </a:r>
            <a:r>
              <a:rPr lang="en-US" sz="2000" dirty="0" smtClean="0">
                <a:solidFill>
                  <a:schemeClr val="tx1">
                    <a:lumMod val="65000"/>
                    <a:lumOff val="35000"/>
                  </a:schemeClr>
                </a:solidFill>
                <a:latin typeface="Californian FB" panose="0207040306080B030204" pitchFamily="18" charset="0"/>
              </a:rPr>
              <a:t> (broken ribs). Roommate Valentin and his wife were lifesavers too…</a:t>
            </a:r>
            <a:endParaRPr lang="en-US" sz="2000" dirty="0">
              <a:solidFill>
                <a:schemeClr val="tx1">
                  <a:lumMod val="65000"/>
                  <a:lumOff val="35000"/>
                </a:schemeClr>
              </a:solidFill>
              <a:latin typeface="Californian FB" panose="0207040306080B030204" pitchFamily="18" charset="0"/>
            </a:endParaRPr>
          </a:p>
        </p:txBody>
      </p:sp>
      <p:sp>
        <p:nvSpPr>
          <p:cNvPr id="2" name="Title 1"/>
          <p:cNvSpPr>
            <a:spLocks noGrp="1"/>
          </p:cNvSpPr>
          <p:nvPr>
            <p:ph type="ctrTitle"/>
          </p:nvPr>
        </p:nvSpPr>
        <p:spPr>
          <a:xfrm>
            <a:off x="-76200" y="-76200"/>
            <a:ext cx="9296400" cy="685799"/>
          </a:xfrm>
        </p:spPr>
        <p:txBody>
          <a:bodyPr/>
          <a:lstStyle/>
          <a:p>
            <a:r>
              <a:rPr lang="en-US" sz="3200" dirty="0" smtClean="0">
                <a:solidFill>
                  <a:schemeClr val="tx1">
                    <a:lumMod val="65000"/>
                    <a:lumOff val="35000"/>
                  </a:schemeClr>
                </a:solidFill>
                <a:effectLst/>
                <a:latin typeface="Californian FB" panose="0207040306080B030204" pitchFamily="18" charset="0"/>
              </a:rPr>
              <a:t>Day 18: </a:t>
            </a:r>
            <a:r>
              <a:rPr lang="en-US" sz="3200" dirty="0" err="1" smtClean="0">
                <a:solidFill>
                  <a:schemeClr val="tx1">
                    <a:lumMod val="65000"/>
                    <a:lumOff val="35000"/>
                  </a:schemeClr>
                </a:solidFill>
                <a:effectLst/>
                <a:latin typeface="Californian FB" panose="0207040306080B030204" pitchFamily="18" charset="0"/>
              </a:rPr>
              <a:t>Calzadilla</a:t>
            </a:r>
            <a:r>
              <a:rPr lang="en-US" sz="3200" dirty="0" smtClean="0">
                <a:solidFill>
                  <a:schemeClr val="tx1">
                    <a:lumMod val="65000"/>
                    <a:lumOff val="35000"/>
                  </a:schemeClr>
                </a:solidFill>
                <a:effectLst/>
                <a:latin typeface="Californian FB" panose="0207040306080B030204" pitchFamily="18" charset="0"/>
              </a:rPr>
              <a:t> de la </a:t>
            </a:r>
            <a:r>
              <a:rPr lang="en-US" sz="3200" dirty="0" err="1" smtClean="0">
                <a:solidFill>
                  <a:schemeClr val="tx1">
                    <a:lumMod val="65000"/>
                    <a:lumOff val="35000"/>
                  </a:schemeClr>
                </a:solidFill>
                <a:effectLst/>
                <a:latin typeface="Californian FB" panose="0207040306080B030204" pitchFamily="18" charset="0"/>
              </a:rPr>
              <a:t>Cueza</a:t>
            </a:r>
            <a:r>
              <a:rPr lang="en-US" sz="3200" dirty="0" smtClean="0">
                <a:solidFill>
                  <a:schemeClr val="tx1">
                    <a:lumMod val="65000"/>
                    <a:lumOff val="35000"/>
                  </a:schemeClr>
                </a:solidFill>
                <a:effectLst/>
                <a:latin typeface="Californian FB" panose="0207040306080B030204" pitchFamily="18" charset="0"/>
              </a:rPr>
              <a:t> to…</a:t>
            </a:r>
            <a:endParaRPr lang="en-US" sz="3200" dirty="0">
              <a:solidFill>
                <a:schemeClr val="tx1">
                  <a:lumMod val="65000"/>
                  <a:lumOff val="35000"/>
                </a:schemeClr>
              </a:solidFill>
              <a:effectLst/>
              <a:latin typeface="Californian FB" panose="0207040306080B030204" pitchFamily="18" charset="0"/>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6406" y="6172200"/>
            <a:ext cx="5551394" cy="550434"/>
          </a:xfrm>
          <a:prstGeom prst="rect">
            <a:avLst/>
          </a:prstGeom>
        </p:spPr>
      </p:pic>
      <p:sp>
        <p:nvSpPr>
          <p:cNvPr id="13" name="4-Point Star 12"/>
          <p:cNvSpPr/>
          <p:nvPr/>
        </p:nvSpPr>
        <p:spPr>
          <a:xfrm>
            <a:off x="5867400" y="6453895"/>
            <a:ext cx="270706" cy="327905"/>
          </a:xfrm>
          <a:prstGeom prst="star4">
            <a:avLst/>
          </a:prstGeom>
          <a:solidFill>
            <a:srgbClr val="FFC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stretch>
            <a:fillRect/>
          </a:stretch>
        </p:blipFill>
        <p:spPr>
          <a:xfrm>
            <a:off x="2159373" y="6059787"/>
            <a:ext cx="573608" cy="798213"/>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6001298"/>
            <a:ext cx="793242" cy="85670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917" y="1519945"/>
            <a:ext cx="3328520" cy="442365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6124" y="1515245"/>
            <a:ext cx="3447276" cy="4428355"/>
          </a:xfrm>
          <a:prstGeom prst="rect">
            <a:avLst/>
          </a:prstGeom>
        </p:spPr>
      </p:pic>
      <p:sp>
        <p:nvSpPr>
          <p:cNvPr id="10" name="Subtitle 2"/>
          <p:cNvSpPr txBox="1">
            <a:spLocks/>
          </p:cNvSpPr>
          <p:nvPr/>
        </p:nvSpPr>
        <p:spPr>
          <a:xfrm>
            <a:off x="6096000" y="6324600"/>
            <a:ext cx="1558094" cy="381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pPr algn="l"/>
            <a:r>
              <a:rPr lang="en-US" sz="1600" b="1" dirty="0" smtClean="0">
                <a:solidFill>
                  <a:schemeClr val="tx1">
                    <a:lumMod val="65000"/>
                    <a:lumOff val="35000"/>
                  </a:schemeClr>
                </a:solidFill>
                <a:latin typeface="Californian FB" panose="0207040306080B030204" pitchFamily="18" charset="0"/>
              </a:rPr>
              <a:t>October 9</a:t>
            </a:r>
            <a:endParaRPr lang="en-US" sz="1600" b="1" dirty="0">
              <a:solidFill>
                <a:schemeClr val="tx1">
                  <a:lumMod val="65000"/>
                  <a:lumOff val="35000"/>
                </a:schemeClr>
              </a:solidFill>
              <a:latin typeface="Californian FB" panose="0207040306080B030204" pitchFamily="18" charset="0"/>
            </a:endParaRPr>
          </a:p>
        </p:txBody>
      </p:sp>
      <p:sp>
        <p:nvSpPr>
          <p:cNvPr id="15" name="Subtitle 2"/>
          <p:cNvSpPr txBox="1">
            <a:spLocks/>
          </p:cNvSpPr>
          <p:nvPr/>
        </p:nvSpPr>
        <p:spPr>
          <a:xfrm>
            <a:off x="777621" y="4953000"/>
            <a:ext cx="822579" cy="381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pPr algn="l"/>
            <a:r>
              <a:rPr lang="en-US" sz="1600" b="1" dirty="0" smtClean="0">
                <a:solidFill>
                  <a:schemeClr val="bg1"/>
                </a:solidFill>
                <a:latin typeface="Californian FB" panose="0207040306080B030204" pitchFamily="18" charset="0"/>
              </a:rPr>
              <a:t>Bruno</a:t>
            </a:r>
            <a:endParaRPr lang="en-US" sz="1600" b="1" dirty="0">
              <a:solidFill>
                <a:schemeClr val="bg1"/>
              </a:solidFill>
              <a:latin typeface="Californian FB" panose="0207040306080B030204" pitchFamily="18" charset="0"/>
            </a:endParaRPr>
          </a:p>
        </p:txBody>
      </p:sp>
      <p:sp>
        <p:nvSpPr>
          <p:cNvPr id="16" name="Subtitle 2"/>
          <p:cNvSpPr txBox="1">
            <a:spLocks/>
          </p:cNvSpPr>
          <p:nvPr/>
        </p:nvSpPr>
        <p:spPr>
          <a:xfrm>
            <a:off x="6629400" y="3733800"/>
            <a:ext cx="1009073" cy="381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pPr algn="l"/>
            <a:r>
              <a:rPr lang="en-US" sz="1600" b="1" smtClean="0">
                <a:solidFill>
                  <a:schemeClr val="tx1">
                    <a:lumMod val="85000"/>
                    <a:lumOff val="15000"/>
                  </a:schemeClr>
                </a:solidFill>
                <a:latin typeface="Californian FB" panose="0207040306080B030204" pitchFamily="18" charset="0"/>
              </a:rPr>
              <a:t>Valentín</a:t>
            </a:r>
            <a:endParaRPr lang="en-US" sz="1600" b="1" dirty="0">
              <a:solidFill>
                <a:schemeClr val="tx1">
                  <a:lumMod val="85000"/>
                  <a:lumOff val="15000"/>
                </a:schemeClr>
              </a:solidFill>
              <a:latin typeface="Californian FB" panose="0207040306080B030204" pitchFamily="18" charset="0"/>
            </a:endParaRPr>
          </a:p>
        </p:txBody>
      </p:sp>
    </p:spTree>
    <p:extLst>
      <p:ext uri="{BB962C8B-B14F-4D97-AF65-F5344CB8AC3E}">
        <p14:creationId xmlns:p14="http://schemas.microsoft.com/office/powerpoint/2010/main" val="246508144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2020928"/>
            <a:ext cx="6553200" cy="4760872"/>
          </a:xfrm>
          <a:prstGeom prst="rect">
            <a:avLst/>
          </a:prstGeom>
        </p:spPr>
      </p:pic>
      <p:sp>
        <p:nvSpPr>
          <p:cNvPr id="2" name="Title 1"/>
          <p:cNvSpPr>
            <a:spLocks noGrp="1"/>
          </p:cNvSpPr>
          <p:nvPr>
            <p:ph type="ctrTitle"/>
          </p:nvPr>
        </p:nvSpPr>
        <p:spPr>
          <a:xfrm>
            <a:off x="-76200" y="-76200"/>
            <a:ext cx="9296400" cy="685799"/>
          </a:xfrm>
        </p:spPr>
        <p:txBody>
          <a:bodyPr/>
          <a:lstStyle/>
          <a:p>
            <a:r>
              <a:rPr lang="en-US" sz="3200" dirty="0" smtClean="0">
                <a:solidFill>
                  <a:schemeClr val="tx1">
                    <a:lumMod val="65000"/>
                    <a:lumOff val="35000"/>
                  </a:schemeClr>
                </a:solidFill>
                <a:effectLst/>
                <a:latin typeface="Californian FB" panose="0207040306080B030204" pitchFamily="18" charset="0"/>
              </a:rPr>
              <a:t>Leon</a:t>
            </a:r>
            <a:endParaRPr lang="en-US" sz="3200" dirty="0">
              <a:solidFill>
                <a:schemeClr val="tx1">
                  <a:lumMod val="65000"/>
                  <a:lumOff val="35000"/>
                </a:schemeClr>
              </a:solidFill>
              <a:effectLst/>
              <a:latin typeface="Californian FB" panose="0207040306080B030204" pitchFamily="18" charset="0"/>
            </a:endParaRPr>
          </a:p>
        </p:txBody>
      </p:sp>
      <p:sp>
        <p:nvSpPr>
          <p:cNvPr id="3" name="Subtitle 2"/>
          <p:cNvSpPr>
            <a:spLocks noGrp="1"/>
          </p:cNvSpPr>
          <p:nvPr>
            <p:ph type="subTitle" idx="1"/>
          </p:nvPr>
        </p:nvSpPr>
        <p:spPr>
          <a:xfrm>
            <a:off x="0" y="609600"/>
            <a:ext cx="9144000" cy="1447800"/>
          </a:xfrm>
        </p:spPr>
        <p:txBody>
          <a:bodyPr>
            <a:noAutofit/>
          </a:bodyPr>
          <a:lstStyle/>
          <a:p>
            <a:pPr algn="l"/>
            <a:r>
              <a:rPr lang="en-US" sz="2000" dirty="0" smtClean="0">
                <a:solidFill>
                  <a:schemeClr val="tx1">
                    <a:lumMod val="65000"/>
                    <a:lumOff val="35000"/>
                  </a:schemeClr>
                </a:solidFill>
                <a:latin typeface="Californian FB" panose="0207040306080B030204" pitchFamily="18" charset="0"/>
              </a:rPr>
              <a:t>My Camino ended in </a:t>
            </a:r>
            <a:r>
              <a:rPr lang="en-US" sz="2000" dirty="0" err="1" smtClean="0">
                <a:solidFill>
                  <a:schemeClr val="tx1">
                    <a:lumMod val="65000"/>
                    <a:lumOff val="35000"/>
                  </a:schemeClr>
                </a:solidFill>
                <a:latin typeface="Californian FB" panose="0207040306080B030204" pitchFamily="18" charset="0"/>
              </a:rPr>
              <a:t>Moratinos</a:t>
            </a:r>
            <a:r>
              <a:rPr lang="en-US" sz="2000" dirty="0" smtClean="0">
                <a:solidFill>
                  <a:schemeClr val="tx1">
                    <a:lumMod val="65000"/>
                    <a:lumOff val="35000"/>
                  </a:schemeClr>
                </a:solidFill>
                <a:latin typeface="Californian FB" panose="0207040306080B030204" pitchFamily="18" charset="0"/>
              </a:rPr>
              <a:t>, then Leon. I’ll return in Fall of 2022 to complete it. I watched the sun set in Leon, had dinner, and returned to my hotel. As I ordered a Spanish brandy a voice said “John”. I looked over and a Camino friend, Jack said hello. It was the perfect way to wrap up a Camino, with another pilgrim… </a:t>
            </a:r>
            <a:endParaRPr lang="en-US" sz="2000" dirty="0">
              <a:solidFill>
                <a:schemeClr val="tx1">
                  <a:lumMod val="65000"/>
                  <a:lumOff val="35000"/>
                </a:schemeClr>
              </a:solidFill>
              <a:latin typeface="Californian FB" panose="0207040306080B030204" pitchFamily="18" charset="0"/>
            </a:endParaRPr>
          </a:p>
        </p:txBody>
      </p:sp>
      <p:sp>
        <p:nvSpPr>
          <p:cNvPr id="5" name="Rectangle 4"/>
          <p:cNvSpPr/>
          <p:nvPr/>
        </p:nvSpPr>
        <p:spPr>
          <a:xfrm>
            <a:off x="990600" y="6381690"/>
            <a:ext cx="1447800" cy="400110"/>
          </a:xfrm>
          <a:prstGeom prst="rect">
            <a:avLst/>
          </a:prstGeom>
        </p:spPr>
        <p:txBody>
          <a:bodyPr wrap="square">
            <a:spAutoFit/>
          </a:bodyPr>
          <a:lstStyle/>
          <a:p>
            <a:pPr algn="ctr"/>
            <a:r>
              <a:rPr lang="en-US" sz="2000" b="1" dirty="0" smtClean="0">
                <a:solidFill>
                  <a:schemeClr val="bg1"/>
                </a:solidFill>
                <a:latin typeface="Californian FB" panose="0207040306080B030204" pitchFamily="18" charset="0"/>
              </a:rPr>
              <a:t>Leon</a:t>
            </a:r>
            <a:endParaRPr lang="en-US" sz="2000" b="1" dirty="0">
              <a:solidFill>
                <a:schemeClr val="bg1"/>
              </a:solidFill>
              <a:latin typeface="Californian FB" panose="0207040306080B030204" pitchFamily="18" charset="0"/>
            </a:endParaRPr>
          </a:p>
        </p:txBody>
      </p:sp>
    </p:spTree>
    <p:extLst>
      <p:ext uri="{BB962C8B-B14F-4D97-AF65-F5344CB8AC3E}">
        <p14:creationId xmlns:p14="http://schemas.microsoft.com/office/powerpoint/2010/main" val="280930085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1000" y="609601"/>
            <a:ext cx="8458200" cy="5562599"/>
          </a:xfrm>
        </p:spPr>
        <p:txBody>
          <a:bodyPr>
            <a:noAutofit/>
          </a:bodyPr>
          <a:lstStyle/>
          <a:p>
            <a:pPr marL="457200" indent="-457200" algn="l">
              <a:spcBef>
                <a:spcPts val="0"/>
              </a:spcBef>
              <a:buFont typeface="+mj-lt"/>
              <a:buAutoNum type="arabicPeriod"/>
            </a:pPr>
            <a:r>
              <a:rPr lang="en-US" sz="2000" dirty="0">
                <a:solidFill>
                  <a:schemeClr val="tx1">
                    <a:lumMod val="85000"/>
                    <a:lumOff val="15000"/>
                  </a:schemeClr>
                </a:solidFill>
                <a:latin typeface="Californian FB" panose="0207040306080B030204" pitchFamily="18" charset="0"/>
              </a:rPr>
              <a:t>Every step, day is profound. Keep a sense of wonder, awe, curiosity, adventure, </a:t>
            </a:r>
            <a:r>
              <a:rPr lang="en-US" sz="2000" dirty="0" smtClean="0">
                <a:solidFill>
                  <a:schemeClr val="tx1">
                    <a:lumMod val="85000"/>
                    <a:lumOff val="15000"/>
                  </a:schemeClr>
                </a:solidFill>
                <a:latin typeface="Californian FB" panose="0207040306080B030204" pitchFamily="18" charset="0"/>
              </a:rPr>
              <a:t>gratitude, humility</a:t>
            </a:r>
            <a:r>
              <a:rPr lang="en-US" sz="2000" dirty="0">
                <a:solidFill>
                  <a:schemeClr val="tx1">
                    <a:lumMod val="85000"/>
                    <a:lumOff val="15000"/>
                  </a:schemeClr>
                </a:solidFill>
                <a:latin typeface="Californian FB" panose="0207040306080B030204" pitchFamily="18" charset="0"/>
              </a:rPr>
              <a:t>. Take time to stop and visit churches, </a:t>
            </a:r>
            <a:r>
              <a:rPr lang="en-US" sz="2000" dirty="0" smtClean="0">
                <a:solidFill>
                  <a:schemeClr val="tx1">
                    <a:lumMod val="85000"/>
                    <a:lumOff val="15000"/>
                  </a:schemeClr>
                </a:solidFill>
                <a:latin typeface="Californian FB" panose="0207040306080B030204" pitchFamily="18" charset="0"/>
              </a:rPr>
              <a:t>sights. </a:t>
            </a:r>
          </a:p>
          <a:p>
            <a:pPr marL="457200" indent="-457200" algn="l">
              <a:spcBef>
                <a:spcPts val="0"/>
              </a:spcBef>
              <a:buFont typeface="+mj-lt"/>
              <a:buAutoNum type="arabicPeriod"/>
            </a:pPr>
            <a:r>
              <a:rPr lang="en-US" sz="2000" dirty="0" smtClean="0">
                <a:solidFill>
                  <a:schemeClr val="tx1">
                    <a:lumMod val="85000"/>
                    <a:lumOff val="15000"/>
                  </a:schemeClr>
                </a:solidFill>
                <a:latin typeface="Californian FB" panose="0207040306080B030204" pitchFamily="18" charset="0"/>
              </a:rPr>
              <a:t>Rest day every 5 or 6 days. Physically relax &amp; recover</a:t>
            </a:r>
          </a:p>
          <a:p>
            <a:pPr marL="457200" indent="-457200" algn="l">
              <a:spcBef>
                <a:spcPts val="0"/>
              </a:spcBef>
              <a:buFont typeface="+mj-lt"/>
              <a:buAutoNum type="arabicPeriod"/>
            </a:pPr>
            <a:r>
              <a:rPr lang="en-US" sz="2000" dirty="0" smtClean="0">
                <a:solidFill>
                  <a:schemeClr val="tx1">
                    <a:lumMod val="85000"/>
                    <a:lumOff val="15000"/>
                  </a:schemeClr>
                </a:solidFill>
                <a:latin typeface="Californian FB" panose="0207040306080B030204" pitchFamily="18" charset="0"/>
              </a:rPr>
              <a:t>Feet. Be aware and </a:t>
            </a:r>
            <a:r>
              <a:rPr lang="en-US" sz="2000" i="1" dirty="0" smtClean="0">
                <a:solidFill>
                  <a:schemeClr val="tx1">
                    <a:lumMod val="85000"/>
                    <a:lumOff val="15000"/>
                  </a:schemeClr>
                </a:solidFill>
                <a:latin typeface="Californian FB" panose="0207040306080B030204" pitchFamily="18" charset="0"/>
              </a:rPr>
              <a:t>take care</a:t>
            </a:r>
            <a:r>
              <a:rPr lang="en-US" sz="2000" dirty="0" smtClean="0">
                <a:solidFill>
                  <a:schemeClr val="tx1">
                    <a:lumMod val="85000"/>
                    <a:lumOff val="15000"/>
                  </a:schemeClr>
                </a:solidFill>
                <a:latin typeface="Californian FB" panose="0207040306080B030204" pitchFamily="18" charset="0"/>
              </a:rPr>
              <a:t> of them. Stop and take care of them…</a:t>
            </a:r>
          </a:p>
          <a:p>
            <a:pPr marL="457200" indent="-457200" algn="l">
              <a:spcBef>
                <a:spcPts val="0"/>
              </a:spcBef>
              <a:buFont typeface="+mj-lt"/>
              <a:buAutoNum type="arabicPeriod"/>
            </a:pPr>
            <a:r>
              <a:rPr lang="en-US" sz="2000" dirty="0" smtClean="0">
                <a:solidFill>
                  <a:schemeClr val="tx1">
                    <a:lumMod val="85000"/>
                    <a:lumOff val="15000"/>
                  </a:schemeClr>
                </a:solidFill>
                <a:latin typeface="Californian FB" panose="0207040306080B030204" pitchFamily="18" charset="0"/>
              </a:rPr>
              <a:t>Don’t Panic. Prepare for everything, but the unexpected may happen</a:t>
            </a:r>
          </a:p>
          <a:p>
            <a:pPr marL="457200" indent="-457200" algn="l">
              <a:spcBef>
                <a:spcPts val="0"/>
              </a:spcBef>
              <a:buFont typeface="+mj-lt"/>
              <a:buAutoNum type="arabicPeriod"/>
            </a:pPr>
            <a:r>
              <a:rPr lang="en-US" sz="2000" dirty="0" smtClean="0">
                <a:solidFill>
                  <a:schemeClr val="tx1">
                    <a:lumMod val="85000"/>
                    <a:lumOff val="15000"/>
                  </a:schemeClr>
                </a:solidFill>
                <a:latin typeface="Californian FB" panose="0207040306080B030204" pitchFamily="18" charset="0"/>
              </a:rPr>
              <a:t>Hydrate and eat. 2+ </a:t>
            </a:r>
            <a:r>
              <a:rPr lang="en-US" sz="2000" dirty="0" err="1" smtClean="0">
                <a:solidFill>
                  <a:schemeClr val="tx1">
                    <a:lumMod val="85000"/>
                    <a:lumOff val="15000"/>
                  </a:schemeClr>
                </a:solidFill>
                <a:latin typeface="Californian FB" panose="0207040306080B030204" pitchFamily="18" charset="0"/>
              </a:rPr>
              <a:t>litres</a:t>
            </a:r>
            <a:r>
              <a:rPr lang="en-US" sz="2000" dirty="0" smtClean="0">
                <a:solidFill>
                  <a:schemeClr val="tx1">
                    <a:lumMod val="85000"/>
                    <a:lumOff val="15000"/>
                  </a:schemeClr>
                </a:solidFill>
                <a:latin typeface="Californian FB" panose="0207040306080B030204" pitchFamily="18" charset="0"/>
              </a:rPr>
              <a:t> water/day, 3,000 calories</a:t>
            </a:r>
          </a:p>
          <a:p>
            <a:pPr marL="457200" indent="-457200" algn="l">
              <a:spcBef>
                <a:spcPts val="0"/>
              </a:spcBef>
              <a:buFont typeface="+mj-lt"/>
              <a:buAutoNum type="arabicPeriod"/>
            </a:pPr>
            <a:r>
              <a:rPr lang="en-US" sz="2000" dirty="0" smtClean="0">
                <a:solidFill>
                  <a:schemeClr val="tx1">
                    <a:lumMod val="85000"/>
                    <a:lumOff val="15000"/>
                  </a:schemeClr>
                </a:solidFill>
                <a:latin typeface="Californian FB" panose="0207040306080B030204" pitchFamily="18" charset="0"/>
              </a:rPr>
              <a:t>Make friends. We are walking as individuals, this is a </a:t>
            </a:r>
            <a:r>
              <a:rPr lang="en-US" sz="2000" i="1" dirty="0" smtClean="0">
                <a:solidFill>
                  <a:schemeClr val="tx1">
                    <a:lumMod val="85000"/>
                    <a:lumOff val="15000"/>
                  </a:schemeClr>
                </a:solidFill>
                <a:latin typeface="Californian FB" panose="0207040306080B030204" pitchFamily="18" charset="0"/>
              </a:rPr>
              <a:t>community</a:t>
            </a:r>
            <a:r>
              <a:rPr lang="en-US" sz="2000" dirty="0" smtClean="0">
                <a:solidFill>
                  <a:schemeClr val="tx1">
                    <a:lumMod val="85000"/>
                    <a:lumOff val="15000"/>
                  </a:schemeClr>
                </a:solidFill>
                <a:latin typeface="Californian FB" panose="0207040306080B030204" pitchFamily="18" charset="0"/>
              </a:rPr>
              <a:t> of people walking with a singular purpose.</a:t>
            </a:r>
          </a:p>
          <a:p>
            <a:pPr marL="457200" indent="-457200" algn="l">
              <a:spcBef>
                <a:spcPts val="0"/>
              </a:spcBef>
              <a:buFont typeface="+mj-lt"/>
              <a:buAutoNum type="arabicPeriod"/>
            </a:pPr>
            <a:r>
              <a:rPr lang="en-US" sz="2000" dirty="0" smtClean="0">
                <a:solidFill>
                  <a:schemeClr val="tx1">
                    <a:lumMod val="85000"/>
                    <a:lumOff val="15000"/>
                  </a:schemeClr>
                </a:solidFill>
                <a:latin typeface="Californian FB" panose="0207040306080B030204" pitchFamily="18" charset="0"/>
              </a:rPr>
              <a:t>It’s OK (and convenient!) to ship your stuff ahead, lighten your load…</a:t>
            </a:r>
          </a:p>
          <a:p>
            <a:pPr marL="457200" indent="-457200" algn="l">
              <a:spcBef>
                <a:spcPts val="0"/>
              </a:spcBef>
              <a:buFont typeface="+mj-lt"/>
              <a:buAutoNum type="arabicPeriod"/>
            </a:pPr>
            <a:r>
              <a:rPr lang="en-US" sz="2000" dirty="0" smtClean="0">
                <a:solidFill>
                  <a:schemeClr val="tx1">
                    <a:lumMod val="85000"/>
                    <a:lumOff val="15000"/>
                  </a:schemeClr>
                </a:solidFill>
                <a:latin typeface="Californian FB" panose="0207040306080B030204" pitchFamily="18" charset="0"/>
              </a:rPr>
              <a:t>The Camino provides. Care and provide for others.</a:t>
            </a:r>
          </a:p>
          <a:p>
            <a:pPr marL="457200" indent="-457200" algn="l">
              <a:spcBef>
                <a:spcPts val="0"/>
              </a:spcBef>
              <a:buFont typeface="+mj-lt"/>
              <a:buAutoNum type="arabicPeriod"/>
            </a:pPr>
            <a:r>
              <a:rPr lang="en-US" sz="2000" dirty="0" smtClean="0">
                <a:solidFill>
                  <a:schemeClr val="tx1">
                    <a:lumMod val="85000"/>
                    <a:lumOff val="15000"/>
                  </a:schemeClr>
                </a:solidFill>
                <a:latin typeface="Californian FB" panose="0207040306080B030204" pitchFamily="18" charset="0"/>
              </a:rPr>
              <a:t>Don’t pass the first opportunity (Coffee, </a:t>
            </a:r>
            <a:r>
              <a:rPr lang="en-US" sz="2000" dirty="0" err="1" smtClean="0">
                <a:solidFill>
                  <a:schemeClr val="tx1">
                    <a:lumMod val="85000"/>
                    <a:lumOff val="15000"/>
                  </a:schemeClr>
                </a:solidFill>
                <a:latin typeface="Californian FB" panose="0207040306080B030204" pitchFamily="18" charset="0"/>
              </a:rPr>
              <a:t>etc</a:t>
            </a:r>
            <a:r>
              <a:rPr lang="en-US" sz="2000" dirty="0" smtClean="0">
                <a:solidFill>
                  <a:schemeClr val="tx1">
                    <a:lumMod val="85000"/>
                    <a:lumOff val="15000"/>
                  </a:schemeClr>
                </a:solidFill>
                <a:latin typeface="Californian FB" panose="0207040306080B030204" pitchFamily="18" charset="0"/>
              </a:rPr>
              <a:t>)</a:t>
            </a:r>
          </a:p>
          <a:p>
            <a:pPr marL="457200" indent="-457200" algn="l">
              <a:spcBef>
                <a:spcPts val="0"/>
              </a:spcBef>
              <a:buFont typeface="+mj-lt"/>
              <a:buAutoNum type="arabicPeriod"/>
            </a:pPr>
            <a:r>
              <a:rPr lang="en-US" sz="2000" dirty="0" smtClean="0">
                <a:solidFill>
                  <a:schemeClr val="tx1">
                    <a:lumMod val="85000"/>
                    <a:lumOff val="15000"/>
                  </a:schemeClr>
                </a:solidFill>
                <a:latin typeface="Californian FB" panose="0207040306080B030204" pitchFamily="18" charset="0"/>
              </a:rPr>
              <a:t>Research so you don’t know what you’re missing.</a:t>
            </a:r>
          </a:p>
          <a:p>
            <a:pPr marL="457200" indent="-457200" algn="l">
              <a:spcBef>
                <a:spcPts val="0"/>
              </a:spcBef>
              <a:buFont typeface="+mj-lt"/>
              <a:buAutoNum type="arabicPeriod"/>
            </a:pPr>
            <a:r>
              <a:rPr lang="en-US" sz="2000" dirty="0" smtClean="0">
                <a:solidFill>
                  <a:schemeClr val="tx1">
                    <a:lumMod val="85000"/>
                    <a:lumOff val="15000"/>
                  </a:schemeClr>
                </a:solidFill>
                <a:latin typeface="Californian FB" panose="0207040306080B030204" pitchFamily="18" charset="0"/>
              </a:rPr>
              <a:t>Take “just enough” technology. I used sim card by Orange and WhatsApp.</a:t>
            </a:r>
            <a:endParaRPr lang="en-US" sz="2000" dirty="0">
              <a:solidFill>
                <a:schemeClr val="tx1">
                  <a:lumMod val="85000"/>
                  <a:lumOff val="15000"/>
                </a:schemeClr>
              </a:solidFill>
              <a:latin typeface="Californian FB" panose="0207040306080B030204" pitchFamily="18" charset="0"/>
            </a:endParaRPr>
          </a:p>
          <a:p>
            <a:pPr marL="457200" indent="-457200" algn="l">
              <a:spcBef>
                <a:spcPts val="0"/>
              </a:spcBef>
              <a:buFont typeface="+mj-lt"/>
              <a:buAutoNum type="arabicPeriod"/>
            </a:pPr>
            <a:r>
              <a:rPr lang="en-US" sz="2000" dirty="0" smtClean="0">
                <a:solidFill>
                  <a:schemeClr val="tx1">
                    <a:lumMod val="85000"/>
                    <a:lumOff val="15000"/>
                  </a:schemeClr>
                </a:solidFill>
                <a:latin typeface="Californian FB" panose="0207040306080B030204" pitchFamily="18" charset="0"/>
              </a:rPr>
              <a:t>Keep a daily journal: begin/finish, meals, lodging…</a:t>
            </a:r>
          </a:p>
          <a:p>
            <a:pPr marL="457200" indent="-457200" algn="l">
              <a:spcBef>
                <a:spcPts val="0"/>
              </a:spcBef>
              <a:buFont typeface="+mj-lt"/>
              <a:buAutoNum type="arabicPeriod"/>
            </a:pPr>
            <a:r>
              <a:rPr lang="en-US" sz="2000" dirty="0" err="1" smtClean="0">
                <a:solidFill>
                  <a:schemeClr val="tx1">
                    <a:lumMod val="85000"/>
                    <a:lumOff val="15000"/>
                  </a:schemeClr>
                </a:solidFill>
                <a:latin typeface="Californian FB" panose="0207040306080B030204" pitchFamily="18" charset="0"/>
              </a:rPr>
              <a:t>Alburques</a:t>
            </a:r>
            <a:r>
              <a:rPr lang="en-US" sz="2000" dirty="0" smtClean="0">
                <a:solidFill>
                  <a:schemeClr val="tx1">
                    <a:lumMod val="85000"/>
                    <a:lumOff val="15000"/>
                  </a:schemeClr>
                </a:solidFill>
                <a:latin typeface="Californian FB" panose="0207040306080B030204" pitchFamily="18" charset="0"/>
              </a:rPr>
              <a:t> get tiresome. Consider sharing a room.</a:t>
            </a:r>
          </a:p>
          <a:p>
            <a:pPr marL="342900" indent="-342900" algn="l">
              <a:spcBef>
                <a:spcPts val="0"/>
              </a:spcBef>
              <a:buFont typeface="+mj-lt"/>
              <a:buAutoNum type="arabicPeriod"/>
            </a:pPr>
            <a:r>
              <a:rPr lang="en-US" sz="2000" dirty="0">
                <a:solidFill>
                  <a:schemeClr val="tx1">
                    <a:lumMod val="85000"/>
                    <a:lumOff val="15000"/>
                  </a:schemeClr>
                </a:solidFill>
                <a:latin typeface="Californian FB" panose="0207040306080B030204" pitchFamily="18" charset="0"/>
              </a:rPr>
              <a:t> </a:t>
            </a:r>
            <a:r>
              <a:rPr lang="en-US" sz="2000" dirty="0" smtClean="0">
                <a:solidFill>
                  <a:schemeClr val="tx1">
                    <a:lumMod val="85000"/>
                    <a:lumOff val="15000"/>
                  </a:schemeClr>
                </a:solidFill>
                <a:latin typeface="Californian FB" panose="0207040306080B030204" pitchFamily="18" charset="0"/>
              </a:rPr>
              <a:t> Humor: If there isn’t a god, then why are there </a:t>
            </a:r>
          </a:p>
          <a:p>
            <a:pPr algn="l">
              <a:spcBef>
                <a:spcPts val="0"/>
              </a:spcBef>
            </a:pPr>
            <a:r>
              <a:rPr lang="en-US" sz="2000" dirty="0">
                <a:solidFill>
                  <a:schemeClr val="tx1">
                    <a:lumMod val="85000"/>
                    <a:lumOff val="15000"/>
                  </a:schemeClr>
                </a:solidFill>
                <a:latin typeface="Californian FB" panose="0207040306080B030204" pitchFamily="18" charset="0"/>
              </a:rPr>
              <a:t> </a:t>
            </a:r>
            <a:r>
              <a:rPr lang="en-US" sz="2000" dirty="0" smtClean="0">
                <a:solidFill>
                  <a:schemeClr val="tx1">
                    <a:lumMod val="85000"/>
                    <a:lumOff val="15000"/>
                  </a:schemeClr>
                </a:solidFill>
                <a:latin typeface="Californian FB" panose="0207040306080B030204" pitchFamily="18" charset="0"/>
              </a:rPr>
              <a:t>        all of these churches? </a:t>
            </a:r>
            <a:r>
              <a:rPr lang="en-US" sz="2000" i="1" dirty="0" smtClean="0">
                <a:solidFill>
                  <a:schemeClr val="tx1">
                    <a:lumMod val="85000"/>
                    <a:lumOff val="15000"/>
                  </a:schemeClr>
                </a:solidFill>
                <a:latin typeface="Californian FB" panose="0207040306080B030204" pitchFamily="18" charset="0"/>
              </a:rPr>
              <a:t> </a:t>
            </a:r>
            <a:endParaRPr lang="en-US" sz="2000" i="1" dirty="0">
              <a:solidFill>
                <a:schemeClr val="tx1">
                  <a:lumMod val="85000"/>
                  <a:lumOff val="15000"/>
                </a:schemeClr>
              </a:solidFill>
              <a:latin typeface="Californian FB" panose="0207040306080B030204" pitchFamily="18" charset="0"/>
            </a:endParaRPr>
          </a:p>
        </p:txBody>
      </p:sp>
      <p:sp>
        <p:nvSpPr>
          <p:cNvPr id="2" name="Title 1"/>
          <p:cNvSpPr>
            <a:spLocks noGrp="1"/>
          </p:cNvSpPr>
          <p:nvPr>
            <p:ph type="ctrTitle"/>
          </p:nvPr>
        </p:nvSpPr>
        <p:spPr>
          <a:xfrm>
            <a:off x="685800" y="76200"/>
            <a:ext cx="7772400" cy="761999"/>
          </a:xfrm>
        </p:spPr>
        <p:txBody>
          <a:bodyPr anchor="t"/>
          <a:lstStyle/>
          <a:p>
            <a:r>
              <a:rPr lang="en-US" sz="3200" dirty="0" smtClean="0">
                <a:solidFill>
                  <a:schemeClr val="tx1">
                    <a:lumMod val="65000"/>
                    <a:lumOff val="35000"/>
                  </a:schemeClr>
                </a:solidFill>
                <a:effectLst/>
                <a:latin typeface="Californian FB" panose="0207040306080B030204" pitchFamily="18" charset="0"/>
              </a:rPr>
              <a:t>Learnings</a:t>
            </a:r>
            <a:endParaRPr lang="en-US" sz="3200" dirty="0">
              <a:solidFill>
                <a:schemeClr val="tx1">
                  <a:lumMod val="65000"/>
                  <a:lumOff val="35000"/>
                </a:schemeClr>
              </a:solidFill>
              <a:effectLst/>
              <a:latin typeface="Californian FB" panose="0207040306080B030204" pitchFamily="18" charset="0"/>
            </a:endParaRPr>
          </a:p>
        </p:txBody>
      </p:sp>
      <p:pic>
        <p:nvPicPr>
          <p:cNvPr id="8" name="Picture 7"/>
          <p:cNvPicPr>
            <a:picLocks noChangeAspect="1"/>
          </p:cNvPicPr>
          <p:nvPr/>
        </p:nvPicPr>
        <p:blipFill>
          <a:blip r:embed="rId2"/>
          <a:stretch>
            <a:fillRect/>
          </a:stretch>
        </p:blipFill>
        <p:spPr>
          <a:xfrm>
            <a:off x="4303192" y="5904799"/>
            <a:ext cx="573608" cy="798213"/>
          </a:xfrm>
          <a:prstGeom prst="rect">
            <a:avLst/>
          </a:prstGeom>
        </p:spPr>
      </p:pic>
    </p:spTree>
    <p:extLst>
      <p:ext uri="{BB962C8B-B14F-4D97-AF65-F5344CB8AC3E}">
        <p14:creationId xmlns:p14="http://schemas.microsoft.com/office/powerpoint/2010/main" val="348737851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00200"/>
          </a:xfrm>
        </p:spPr>
        <p:txBody>
          <a:bodyPr anchor="ctr"/>
          <a:lstStyle/>
          <a:p>
            <a:r>
              <a:rPr lang="en-US" dirty="0" smtClean="0"/>
              <a:t>EL FÍN</a:t>
            </a:r>
            <a:endParaRPr lang="en-US" dirty="0"/>
          </a:p>
        </p:txBody>
      </p:sp>
      <p:sp>
        <p:nvSpPr>
          <p:cNvPr id="5" name="Title 1"/>
          <p:cNvSpPr txBox="1">
            <a:spLocks/>
          </p:cNvSpPr>
          <p:nvPr/>
        </p:nvSpPr>
        <p:spPr>
          <a:xfrm>
            <a:off x="1371600" y="6172201"/>
            <a:ext cx="6400800" cy="761999"/>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80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2000" dirty="0">
                <a:solidFill>
                  <a:schemeClr val="accent1">
                    <a:lumMod val="50000"/>
                  </a:schemeClr>
                </a:solidFill>
                <a:effectLst/>
                <a:latin typeface="Californian FB" panose="0207040306080B030204" pitchFamily="18" charset="0"/>
              </a:rPr>
              <a:t>"Heaven is under our feet as well as over our heads.”</a:t>
            </a:r>
            <a:r>
              <a:rPr lang="en-US" sz="2000" dirty="0">
                <a:solidFill>
                  <a:schemeClr val="accent1">
                    <a:lumMod val="50000"/>
                  </a:schemeClr>
                </a:solidFill>
                <a:latin typeface="Californian FB" panose="0207040306080B030204" pitchFamily="18" charset="0"/>
              </a:rPr>
              <a:t/>
            </a:r>
            <a:br>
              <a:rPr lang="en-US" sz="2000" dirty="0">
                <a:solidFill>
                  <a:schemeClr val="accent1">
                    <a:lumMod val="50000"/>
                  </a:schemeClr>
                </a:solidFill>
                <a:latin typeface="Californian FB" panose="0207040306080B030204" pitchFamily="18" charset="0"/>
              </a:rPr>
            </a:br>
            <a:r>
              <a:rPr lang="en-US" sz="1800" dirty="0" smtClean="0">
                <a:solidFill>
                  <a:schemeClr val="accent1">
                    <a:lumMod val="50000"/>
                  </a:schemeClr>
                </a:solidFill>
                <a:latin typeface="Californian FB" panose="0207040306080B030204" pitchFamily="18" charset="0"/>
              </a:rPr>
              <a:t>- </a:t>
            </a:r>
            <a:r>
              <a:rPr lang="en-US" sz="1800" dirty="0" smtClean="0">
                <a:solidFill>
                  <a:schemeClr val="accent1">
                    <a:lumMod val="50000"/>
                  </a:schemeClr>
                </a:solidFill>
                <a:effectLst/>
                <a:latin typeface="Californian FB" panose="0207040306080B030204" pitchFamily="18" charset="0"/>
              </a:rPr>
              <a:t>Henry </a:t>
            </a:r>
            <a:r>
              <a:rPr lang="en-US" sz="1800" dirty="0">
                <a:solidFill>
                  <a:schemeClr val="accent1">
                    <a:lumMod val="50000"/>
                  </a:schemeClr>
                </a:solidFill>
                <a:effectLst/>
                <a:latin typeface="Californian FB" panose="0207040306080B030204" pitchFamily="18" charset="0"/>
              </a:rPr>
              <a:t>David Thoreau</a:t>
            </a:r>
            <a:endParaRPr lang="en-US" sz="1800" i="1" dirty="0">
              <a:solidFill>
                <a:schemeClr val="accent1">
                  <a:lumMod val="50000"/>
                </a:schemeClr>
              </a:solidFill>
              <a:effectLst/>
              <a:latin typeface="Californian FB" panose="0207040306080B0302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295400"/>
            <a:ext cx="6400800" cy="4800600"/>
          </a:xfrm>
          <a:prstGeom prst="rect">
            <a:avLst/>
          </a:prstGeom>
        </p:spPr>
      </p:pic>
    </p:spTree>
    <p:extLst>
      <p:ext uri="{BB962C8B-B14F-4D97-AF65-F5344CB8AC3E}">
        <p14:creationId xmlns:p14="http://schemas.microsoft.com/office/powerpoint/2010/main" val="88352818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1000" y="1219201"/>
            <a:ext cx="8763000" cy="5562599"/>
          </a:xfrm>
        </p:spPr>
        <p:txBody>
          <a:bodyPr>
            <a:noAutofit/>
          </a:bodyPr>
          <a:lstStyle/>
          <a:p>
            <a:pPr algn="l"/>
            <a:r>
              <a:rPr lang="en-US" sz="2000" dirty="0">
                <a:solidFill>
                  <a:schemeClr val="tx1">
                    <a:lumMod val="85000"/>
                    <a:lumOff val="15000"/>
                  </a:schemeClr>
                </a:solidFill>
                <a:latin typeface="Californian FB" panose="0207040306080B030204" pitchFamily="18" charset="0"/>
              </a:rPr>
              <a:t>As a Chapter </a:t>
            </a:r>
            <a:r>
              <a:rPr lang="en-US" sz="2000" dirty="0" smtClean="0">
                <a:solidFill>
                  <a:schemeClr val="tx1">
                    <a:lumMod val="85000"/>
                    <a:lumOff val="15000"/>
                  </a:schemeClr>
                </a:solidFill>
                <a:latin typeface="Californian FB" panose="0207040306080B030204" pitchFamily="18" charset="0"/>
              </a:rPr>
              <a:t>we share </a:t>
            </a:r>
            <a:r>
              <a:rPr lang="en-US" sz="2000" dirty="0">
                <a:solidFill>
                  <a:schemeClr val="tx1">
                    <a:lumMod val="85000"/>
                    <a:lumOff val="15000"/>
                  </a:schemeClr>
                </a:solidFill>
                <a:latin typeface="Californian FB" panose="0207040306080B030204" pitchFamily="18" charset="0"/>
              </a:rPr>
              <a:t>Camino de Santiago experiences, </a:t>
            </a:r>
            <a:r>
              <a:rPr lang="en-US" sz="2000" dirty="0" smtClean="0">
                <a:solidFill>
                  <a:schemeClr val="tx1">
                    <a:lumMod val="85000"/>
                    <a:lumOff val="15000"/>
                  </a:schemeClr>
                </a:solidFill>
                <a:latin typeface="Californian FB" panose="0207040306080B030204" pitchFamily="18" charset="0"/>
              </a:rPr>
              <a:t>provide mentoring for new walkers, support </a:t>
            </a:r>
            <a:r>
              <a:rPr lang="en-US" sz="2000" dirty="0">
                <a:solidFill>
                  <a:schemeClr val="tx1">
                    <a:lumMod val="85000"/>
                    <a:lumOff val="15000"/>
                  </a:schemeClr>
                </a:solidFill>
                <a:latin typeface="Californian FB" panose="0207040306080B030204" pitchFamily="18" charset="0"/>
              </a:rPr>
              <a:t>each other, have fun, </a:t>
            </a:r>
            <a:r>
              <a:rPr lang="en-US" sz="2000" dirty="0" smtClean="0">
                <a:solidFill>
                  <a:schemeClr val="tx1">
                    <a:lumMod val="85000"/>
                    <a:lumOff val="15000"/>
                  </a:schemeClr>
                </a:solidFill>
                <a:latin typeface="Californian FB" panose="0207040306080B030204" pitchFamily="18" charset="0"/>
              </a:rPr>
              <a:t>offer support </a:t>
            </a:r>
            <a:r>
              <a:rPr lang="en-US" sz="2000" dirty="0">
                <a:solidFill>
                  <a:schemeClr val="tx1">
                    <a:lumMod val="85000"/>
                    <a:lumOff val="15000"/>
                  </a:schemeClr>
                </a:solidFill>
                <a:latin typeface="Californian FB" panose="0207040306080B030204" pitchFamily="18" charset="0"/>
              </a:rPr>
              <a:t>and </a:t>
            </a:r>
            <a:r>
              <a:rPr lang="en-US" sz="2000" dirty="0" smtClean="0">
                <a:solidFill>
                  <a:schemeClr val="tx1">
                    <a:lumMod val="85000"/>
                    <a:lumOff val="15000"/>
                  </a:schemeClr>
                </a:solidFill>
                <a:latin typeface="Californian FB" panose="0207040306080B030204" pitchFamily="18" charset="0"/>
              </a:rPr>
              <a:t>camaraderie </a:t>
            </a:r>
            <a:r>
              <a:rPr lang="en-US" sz="2000" dirty="0">
                <a:solidFill>
                  <a:schemeClr val="tx1">
                    <a:lumMod val="85000"/>
                    <a:lumOff val="15000"/>
                  </a:schemeClr>
                </a:solidFill>
                <a:latin typeface="Californian FB" panose="0207040306080B030204" pitchFamily="18" charset="0"/>
              </a:rPr>
              <a:t>for </a:t>
            </a:r>
            <a:r>
              <a:rPr lang="en-US" sz="2000" dirty="0" smtClean="0">
                <a:solidFill>
                  <a:schemeClr val="tx1">
                    <a:lumMod val="85000"/>
                    <a:lumOff val="15000"/>
                  </a:schemeClr>
                </a:solidFill>
                <a:latin typeface="Californian FB" panose="0207040306080B030204" pitchFamily="18" charset="0"/>
              </a:rPr>
              <a:t>returning walkers. </a:t>
            </a:r>
            <a:r>
              <a:rPr lang="en-US" sz="2000" dirty="0">
                <a:solidFill>
                  <a:schemeClr val="tx1">
                    <a:lumMod val="85000"/>
                    <a:lumOff val="15000"/>
                  </a:schemeClr>
                </a:solidFill>
                <a:latin typeface="Californian FB" panose="0207040306080B030204" pitchFamily="18" charset="0"/>
              </a:rPr>
              <a:t>We inspire all who seek the spirit of the </a:t>
            </a:r>
            <a:r>
              <a:rPr lang="en-US" sz="2000" dirty="0" smtClean="0">
                <a:solidFill>
                  <a:schemeClr val="tx1">
                    <a:lumMod val="85000"/>
                    <a:lumOff val="15000"/>
                  </a:schemeClr>
                </a:solidFill>
                <a:latin typeface="Californian FB" panose="0207040306080B030204" pitchFamily="18" charset="0"/>
              </a:rPr>
              <a:t>Camino to </a:t>
            </a:r>
            <a:r>
              <a:rPr lang="en-US" sz="2000" dirty="0">
                <a:solidFill>
                  <a:schemeClr val="tx1">
                    <a:lumMod val="85000"/>
                    <a:lumOff val="15000"/>
                  </a:schemeClr>
                </a:solidFill>
                <a:latin typeface="Californian FB" panose="0207040306080B030204" pitchFamily="18" charset="0"/>
              </a:rPr>
              <a:t>connect with the global community of pilgrims</a:t>
            </a:r>
          </a:p>
          <a:p>
            <a:pPr algn="l" fontAlgn="base"/>
            <a:r>
              <a:rPr lang="en-US" sz="2000" dirty="0">
                <a:solidFill>
                  <a:schemeClr val="tx1">
                    <a:lumMod val="85000"/>
                    <a:lumOff val="15000"/>
                  </a:schemeClr>
                </a:solidFill>
                <a:latin typeface="Californian FB" panose="0207040306080B030204" pitchFamily="18" charset="0"/>
              </a:rPr>
              <a:t/>
            </a:r>
            <a:br>
              <a:rPr lang="en-US" sz="2000" dirty="0">
                <a:solidFill>
                  <a:schemeClr val="tx1">
                    <a:lumMod val="85000"/>
                    <a:lumOff val="15000"/>
                  </a:schemeClr>
                </a:solidFill>
                <a:latin typeface="Californian FB" panose="0207040306080B030204" pitchFamily="18" charset="0"/>
              </a:rPr>
            </a:br>
            <a:r>
              <a:rPr lang="en-US" sz="2000" dirty="0" smtClean="0">
                <a:solidFill>
                  <a:schemeClr val="tx1">
                    <a:lumMod val="85000"/>
                    <a:lumOff val="15000"/>
                  </a:schemeClr>
                </a:solidFill>
                <a:latin typeface="Californian FB" panose="0207040306080B030204" pitchFamily="18" charset="0"/>
              </a:rPr>
              <a:t>Local Activities – walks, hikes</a:t>
            </a:r>
            <a:r>
              <a:rPr lang="en-US" sz="2000" dirty="0">
                <a:solidFill>
                  <a:schemeClr val="tx1">
                    <a:lumMod val="85000"/>
                    <a:lumOff val="15000"/>
                  </a:schemeClr>
                </a:solidFill>
                <a:latin typeface="Californian FB" panose="0207040306080B030204" pitchFamily="18" charset="0"/>
              </a:rPr>
              <a:t>, </a:t>
            </a:r>
            <a:r>
              <a:rPr lang="en-US" sz="2000" dirty="0" smtClean="0">
                <a:solidFill>
                  <a:schemeClr val="tx1">
                    <a:lumMod val="85000"/>
                    <a:lumOff val="15000"/>
                  </a:schemeClr>
                </a:solidFill>
                <a:latin typeface="Californian FB" panose="0207040306080B030204" pitchFamily="18" charset="0"/>
              </a:rPr>
              <a:t>potlucks</a:t>
            </a:r>
            <a:r>
              <a:rPr lang="en-US" sz="2000" dirty="0">
                <a:solidFill>
                  <a:schemeClr val="tx1">
                    <a:lumMod val="85000"/>
                    <a:lumOff val="15000"/>
                  </a:schemeClr>
                </a:solidFill>
                <a:latin typeface="Californian FB" panose="0207040306080B030204" pitchFamily="18" charset="0"/>
              </a:rPr>
              <a:t>, C</a:t>
            </a:r>
            <a:r>
              <a:rPr lang="en-US" sz="2000" dirty="0" smtClean="0">
                <a:solidFill>
                  <a:schemeClr val="tx1">
                    <a:lumMod val="85000"/>
                    <a:lumOff val="15000"/>
                  </a:schemeClr>
                </a:solidFill>
                <a:latin typeface="Californian FB" panose="0207040306080B030204" pitchFamily="18" charset="0"/>
              </a:rPr>
              <a:t>amino </a:t>
            </a:r>
            <a:r>
              <a:rPr lang="en-US" sz="2000" dirty="0">
                <a:solidFill>
                  <a:schemeClr val="tx1">
                    <a:lumMod val="85000"/>
                    <a:lumOff val="15000"/>
                  </a:schemeClr>
                </a:solidFill>
                <a:latin typeface="Californian FB" panose="0207040306080B030204" pitchFamily="18" charset="0"/>
              </a:rPr>
              <a:t>p</a:t>
            </a:r>
            <a:r>
              <a:rPr lang="en-US" sz="2000" dirty="0" smtClean="0">
                <a:solidFill>
                  <a:schemeClr val="tx1">
                    <a:lumMod val="85000"/>
                    <a:lumOff val="15000"/>
                  </a:schemeClr>
                </a:solidFill>
                <a:latin typeface="Californian FB" panose="0207040306080B030204" pitchFamily="18" charset="0"/>
              </a:rPr>
              <a:t>resentations</a:t>
            </a:r>
            <a:r>
              <a:rPr lang="en-US" sz="2000" dirty="0">
                <a:solidFill>
                  <a:schemeClr val="tx1">
                    <a:lumMod val="85000"/>
                    <a:lumOff val="15000"/>
                  </a:schemeClr>
                </a:solidFill>
                <a:latin typeface="Californian FB" panose="0207040306080B030204" pitchFamily="18" charset="0"/>
              </a:rPr>
              <a:t>, </a:t>
            </a:r>
            <a:r>
              <a:rPr lang="en-US" sz="2000" dirty="0" smtClean="0">
                <a:solidFill>
                  <a:schemeClr val="tx1">
                    <a:lumMod val="85000"/>
                    <a:lumOff val="15000"/>
                  </a:schemeClr>
                </a:solidFill>
                <a:latin typeface="Californian FB" panose="0207040306080B030204" pitchFamily="18" charset="0"/>
              </a:rPr>
              <a:t>evening socials</a:t>
            </a:r>
          </a:p>
          <a:p>
            <a:pPr lvl="1" algn="l" fontAlgn="base"/>
            <a:r>
              <a:rPr lang="en-US" sz="2000" dirty="0" smtClean="0">
                <a:solidFill>
                  <a:schemeClr val="tx1">
                    <a:lumMod val="85000"/>
                    <a:lumOff val="15000"/>
                  </a:schemeClr>
                </a:solidFill>
                <a:latin typeface="Californian FB" panose="0207040306080B030204" pitchFamily="18" charset="0"/>
              </a:rPr>
              <a:t>Weekly Coffees: </a:t>
            </a:r>
          </a:p>
          <a:p>
            <a:pPr lvl="1" algn="l" fontAlgn="base"/>
            <a:r>
              <a:rPr lang="en-US" sz="2000" dirty="0" smtClean="0">
                <a:solidFill>
                  <a:schemeClr val="tx1">
                    <a:lumMod val="85000"/>
                    <a:lumOff val="15000"/>
                  </a:schemeClr>
                </a:solidFill>
                <a:latin typeface="Californian FB" panose="0207040306080B030204" pitchFamily="18" charset="0"/>
              </a:rPr>
              <a:t>1</a:t>
            </a:r>
            <a:r>
              <a:rPr lang="en-US" sz="2000" baseline="30000" dirty="0" smtClean="0">
                <a:solidFill>
                  <a:schemeClr val="tx1">
                    <a:lumMod val="85000"/>
                    <a:lumOff val="15000"/>
                  </a:schemeClr>
                </a:solidFill>
                <a:latin typeface="Californian FB" panose="0207040306080B030204" pitchFamily="18" charset="0"/>
              </a:rPr>
              <a:t>st</a:t>
            </a:r>
            <a:r>
              <a:rPr lang="en-US" sz="2000" dirty="0" smtClean="0">
                <a:solidFill>
                  <a:schemeClr val="tx1">
                    <a:lumMod val="85000"/>
                    <a:lumOff val="15000"/>
                  </a:schemeClr>
                </a:solidFill>
                <a:latin typeface="Californian FB" panose="0207040306080B030204" pitchFamily="18" charset="0"/>
              </a:rPr>
              <a:t> Thursday 9:00am – Mugs Coffee, Park Road, Charlotte</a:t>
            </a:r>
          </a:p>
          <a:p>
            <a:pPr lvl="1" algn="l" fontAlgn="base"/>
            <a:r>
              <a:rPr lang="en-US" sz="2000" dirty="0" smtClean="0">
                <a:solidFill>
                  <a:schemeClr val="tx1">
                    <a:lumMod val="85000"/>
                    <a:lumOff val="15000"/>
                  </a:schemeClr>
                </a:solidFill>
                <a:latin typeface="Californian FB" panose="0207040306080B030204" pitchFamily="18" charset="0"/>
              </a:rPr>
              <a:t>2</a:t>
            </a:r>
            <a:r>
              <a:rPr lang="en-US" sz="2000" baseline="30000" dirty="0" smtClean="0">
                <a:solidFill>
                  <a:schemeClr val="tx1">
                    <a:lumMod val="85000"/>
                    <a:lumOff val="15000"/>
                  </a:schemeClr>
                </a:solidFill>
                <a:latin typeface="Californian FB" panose="0207040306080B030204" pitchFamily="18" charset="0"/>
              </a:rPr>
              <a:t>nd</a:t>
            </a:r>
            <a:r>
              <a:rPr lang="en-US" sz="2000" dirty="0" smtClean="0">
                <a:solidFill>
                  <a:schemeClr val="tx1">
                    <a:lumMod val="85000"/>
                    <a:lumOff val="15000"/>
                  </a:schemeClr>
                </a:solidFill>
                <a:latin typeface="Californian FB" panose="0207040306080B030204" pitchFamily="18" charset="0"/>
              </a:rPr>
              <a:t> Thursday 10:00am – Davidson Village Green (Rain = Summit)</a:t>
            </a:r>
          </a:p>
          <a:p>
            <a:pPr lvl="1" algn="l" fontAlgn="base"/>
            <a:r>
              <a:rPr lang="en-US" sz="2000" dirty="0" smtClean="0">
                <a:solidFill>
                  <a:schemeClr val="tx1">
                    <a:lumMod val="85000"/>
                    <a:lumOff val="15000"/>
                  </a:schemeClr>
                </a:solidFill>
                <a:latin typeface="Californian FB" panose="0207040306080B030204" pitchFamily="18" charset="0"/>
              </a:rPr>
              <a:t>3</a:t>
            </a:r>
            <a:r>
              <a:rPr lang="en-US" sz="2000" baseline="30000" dirty="0" smtClean="0">
                <a:solidFill>
                  <a:schemeClr val="tx1">
                    <a:lumMod val="85000"/>
                    <a:lumOff val="15000"/>
                  </a:schemeClr>
                </a:solidFill>
                <a:latin typeface="Californian FB" panose="0207040306080B030204" pitchFamily="18" charset="0"/>
              </a:rPr>
              <a:t>rd</a:t>
            </a:r>
            <a:r>
              <a:rPr lang="en-US" sz="2000" dirty="0" smtClean="0">
                <a:solidFill>
                  <a:schemeClr val="tx1">
                    <a:lumMod val="85000"/>
                    <a:lumOff val="15000"/>
                  </a:schemeClr>
                </a:solidFill>
                <a:latin typeface="Californian FB" panose="0207040306080B030204" pitchFamily="18" charset="0"/>
              </a:rPr>
              <a:t> Thursday 6:00pm – Fort Mill/South Charlotte</a:t>
            </a:r>
          </a:p>
          <a:p>
            <a:pPr lvl="1" algn="l" fontAlgn="base"/>
            <a:r>
              <a:rPr lang="en-US" sz="2000" dirty="0" smtClean="0">
                <a:solidFill>
                  <a:schemeClr val="tx1">
                    <a:lumMod val="85000"/>
                    <a:lumOff val="15000"/>
                  </a:schemeClr>
                </a:solidFill>
                <a:latin typeface="Californian FB" panose="0207040306080B030204" pitchFamily="18" charset="0"/>
              </a:rPr>
              <a:t>4</a:t>
            </a:r>
            <a:r>
              <a:rPr lang="en-US" sz="2000" baseline="30000" dirty="0" smtClean="0">
                <a:solidFill>
                  <a:schemeClr val="tx1">
                    <a:lumMod val="85000"/>
                    <a:lumOff val="15000"/>
                  </a:schemeClr>
                </a:solidFill>
                <a:latin typeface="Californian FB" panose="0207040306080B030204" pitchFamily="18" charset="0"/>
              </a:rPr>
              <a:t>th</a:t>
            </a:r>
            <a:r>
              <a:rPr lang="en-US" sz="2000" dirty="0" smtClean="0">
                <a:solidFill>
                  <a:schemeClr val="tx1">
                    <a:lumMod val="85000"/>
                    <a:lumOff val="15000"/>
                  </a:schemeClr>
                </a:solidFill>
                <a:latin typeface="Californian FB" panose="0207040306080B030204" pitchFamily="18" charset="0"/>
              </a:rPr>
              <a:t>/5</a:t>
            </a:r>
            <a:r>
              <a:rPr lang="en-US" sz="2000" baseline="30000" dirty="0" smtClean="0">
                <a:solidFill>
                  <a:schemeClr val="tx1">
                    <a:lumMod val="85000"/>
                    <a:lumOff val="15000"/>
                  </a:schemeClr>
                </a:solidFill>
                <a:latin typeface="Californian FB" panose="0207040306080B030204" pitchFamily="18" charset="0"/>
              </a:rPr>
              <a:t>th</a:t>
            </a:r>
            <a:r>
              <a:rPr lang="en-US" sz="2000" dirty="0" smtClean="0">
                <a:solidFill>
                  <a:schemeClr val="tx1">
                    <a:lumMod val="85000"/>
                    <a:lumOff val="15000"/>
                  </a:schemeClr>
                </a:solidFill>
                <a:latin typeface="Californian FB" panose="0207040306080B030204" pitchFamily="18" charset="0"/>
              </a:rPr>
              <a:t> Thursday 9:00am – Zoom</a:t>
            </a:r>
            <a:endParaRPr lang="en-US" sz="2000" dirty="0">
              <a:solidFill>
                <a:schemeClr val="tx1">
                  <a:lumMod val="85000"/>
                  <a:lumOff val="15000"/>
                </a:schemeClr>
              </a:solidFill>
              <a:latin typeface="Californian FB" panose="0207040306080B030204" pitchFamily="18" charset="0"/>
            </a:endParaRPr>
          </a:p>
          <a:p>
            <a:pPr algn="l" fontAlgn="base"/>
            <a:r>
              <a:rPr lang="en-US" sz="2000" dirty="0">
                <a:solidFill>
                  <a:schemeClr val="tx1">
                    <a:lumMod val="85000"/>
                    <a:lumOff val="15000"/>
                  </a:schemeClr>
                </a:solidFill>
                <a:latin typeface="Californian FB" panose="0207040306080B030204" pitchFamily="18" charset="0"/>
              </a:rPr>
              <a:t/>
            </a:r>
            <a:br>
              <a:rPr lang="en-US" sz="2000" dirty="0">
                <a:solidFill>
                  <a:schemeClr val="tx1">
                    <a:lumMod val="85000"/>
                    <a:lumOff val="15000"/>
                  </a:schemeClr>
                </a:solidFill>
                <a:latin typeface="Californian FB" panose="0207040306080B030204" pitchFamily="18" charset="0"/>
              </a:rPr>
            </a:br>
            <a:r>
              <a:rPr lang="en-US" sz="2000" dirty="0">
                <a:solidFill>
                  <a:schemeClr val="tx1">
                    <a:lumMod val="85000"/>
                    <a:lumOff val="15000"/>
                  </a:schemeClr>
                </a:solidFill>
                <a:latin typeface="Californian FB" panose="0207040306080B030204" pitchFamily="18" charset="0"/>
              </a:rPr>
              <a:t>Local Facebook Group:  Charlotte Pilgrims (205 members)</a:t>
            </a:r>
          </a:p>
          <a:p>
            <a:pPr algn="l" fontAlgn="base"/>
            <a:r>
              <a:rPr lang="en-US" sz="2000" dirty="0">
                <a:solidFill>
                  <a:schemeClr val="tx1">
                    <a:lumMod val="85000"/>
                    <a:lumOff val="15000"/>
                  </a:schemeClr>
                </a:solidFill>
                <a:latin typeface="Californian FB" panose="0207040306080B030204" pitchFamily="18" charset="0"/>
              </a:rPr>
              <a:t/>
            </a:r>
            <a:br>
              <a:rPr lang="en-US" sz="2000" dirty="0">
                <a:solidFill>
                  <a:schemeClr val="tx1">
                    <a:lumMod val="85000"/>
                    <a:lumOff val="15000"/>
                  </a:schemeClr>
                </a:solidFill>
                <a:latin typeface="Californian FB" panose="0207040306080B030204" pitchFamily="18" charset="0"/>
              </a:rPr>
            </a:br>
            <a:r>
              <a:rPr lang="en-US" sz="2000" dirty="0">
                <a:solidFill>
                  <a:schemeClr val="tx1">
                    <a:lumMod val="85000"/>
                    <a:lumOff val="15000"/>
                  </a:schemeClr>
                </a:solidFill>
                <a:latin typeface="Californian FB" panose="0207040306080B030204" pitchFamily="18" charset="0"/>
              </a:rPr>
              <a:t>Monthly email </a:t>
            </a:r>
            <a:r>
              <a:rPr lang="en-US" sz="2000" dirty="0" smtClean="0">
                <a:solidFill>
                  <a:schemeClr val="tx1">
                    <a:lumMod val="85000"/>
                    <a:lumOff val="15000"/>
                  </a:schemeClr>
                </a:solidFill>
                <a:latin typeface="Californian FB" panose="0207040306080B030204" pitchFamily="18" charset="0"/>
              </a:rPr>
              <a:t>+ calendar of events</a:t>
            </a:r>
            <a:endParaRPr lang="en-US" sz="2000" dirty="0">
              <a:solidFill>
                <a:schemeClr val="tx1">
                  <a:lumMod val="85000"/>
                  <a:lumOff val="15000"/>
                </a:schemeClr>
              </a:solidFill>
              <a:latin typeface="Californian FB" panose="0207040306080B030204" pitchFamily="18" charset="0"/>
            </a:endParaRPr>
          </a:p>
        </p:txBody>
      </p:sp>
      <p:sp>
        <p:nvSpPr>
          <p:cNvPr id="2" name="Title 1"/>
          <p:cNvSpPr>
            <a:spLocks noGrp="1"/>
          </p:cNvSpPr>
          <p:nvPr>
            <p:ph type="ctrTitle"/>
          </p:nvPr>
        </p:nvSpPr>
        <p:spPr>
          <a:xfrm>
            <a:off x="685800" y="76200"/>
            <a:ext cx="7772400" cy="761999"/>
          </a:xfrm>
        </p:spPr>
        <p:txBody>
          <a:bodyPr anchor="t"/>
          <a:lstStyle/>
          <a:p>
            <a:r>
              <a:rPr lang="en-US" sz="3200" dirty="0" smtClean="0">
                <a:solidFill>
                  <a:schemeClr val="tx1">
                    <a:lumMod val="65000"/>
                    <a:lumOff val="35000"/>
                  </a:schemeClr>
                </a:solidFill>
                <a:effectLst/>
                <a:latin typeface="Californian FB" panose="0207040306080B030204" pitchFamily="18" charset="0"/>
              </a:rPr>
              <a:t>Charlotte Chapter</a:t>
            </a:r>
            <a:br>
              <a:rPr lang="en-US" sz="3200" dirty="0" smtClean="0">
                <a:solidFill>
                  <a:schemeClr val="tx1">
                    <a:lumMod val="65000"/>
                    <a:lumOff val="35000"/>
                  </a:schemeClr>
                </a:solidFill>
                <a:effectLst/>
                <a:latin typeface="Californian FB" panose="0207040306080B030204" pitchFamily="18" charset="0"/>
              </a:rPr>
            </a:br>
            <a:r>
              <a:rPr lang="en-US" sz="3200" dirty="0" smtClean="0">
                <a:solidFill>
                  <a:schemeClr val="tx1">
                    <a:lumMod val="65000"/>
                    <a:lumOff val="35000"/>
                  </a:schemeClr>
                </a:solidFill>
                <a:effectLst/>
                <a:latin typeface="Californian FB" panose="0207040306080B030204" pitchFamily="18" charset="0"/>
              </a:rPr>
              <a:t>American Pilgrims on the Camino</a:t>
            </a:r>
            <a:endParaRPr lang="en-US" sz="3200" dirty="0">
              <a:solidFill>
                <a:schemeClr val="tx1">
                  <a:lumMod val="65000"/>
                  <a:lumOff val="35000"/>
                </a:schemeClr>
              </a:solidFill>
              <a:effectLst/>
              <a:latin typeface="Californian FB" panose="0207040306080B0302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8933" y="4648200"/>
            <a:ext cx="2458867" cy="2116931"/>
          </a:xfrm>
          <a:prstGeom prst="rect">
            <a:avLst/>
          </a:prstGeom>
        </p:spPr>
      </p:pic>
      <p:pic>
        <p:nvPicPr>
          <p:cNvPr id="6" name="Picture 2" descr="Logo APO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9659" y="152400"/>
            <a:ext cx="1411941" cy="1026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91541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1000" y="609601"/>
            <a:ext cx="8458200" cy="5562599"/>
          </a:xfrm>
        </p:spPr>
        <p:txBody>
          <a:bodyPr>
            <a:noAutofit/>
          </a:bodyPr>
          <a:lstStyle/>
          <a:p>
            <a:pPr marL="342900" indent="-342900" algn="l">
              <a:spcBef>
                <a:spcPts val="0"/>
              </a:spcBef>
              <a:buFont typeface="Arial" panose="020B0604020202020204" pitchFamily="34" charset="0"/>
              <a:buChar char="•"/>
            </a:pPr>
            <a:r>
              <a:rPr lang="en-US" sz="2000" dirty="0" smtClean="0">
                <a:solidFill>
                  <a:schemeClr val="tx1">
                    <a:lumMod val="85000"/>
                    <a:lumOff val="15000"/>
                  </a:schemeClr>
                </a:solidFill>
                <a:latin typeface="Californian FB" panose="0207040306080B030204" pitchFamily="18" charset="0"/>
              </a:rPr>
              <a:t>Movies</a:t>
            </a:r>
          </a:p>
          <a:p>
            <a:pPr marL="742950" lvl="1" indent="-285750" algn="l" fontAlgn="base">
              <a:buFont typeface="Arial" panose="020B0604020202020204" pitchFamily="34" charset="0"/>
              <a:buChar char="•"/>
            </a:pPr>
            <a:r>
              <a:rPr lang="en-US" sz="2000" dirty="0" smtClean="0">
                <a:solidFill>
                  <a:schemeClr val="tx1">
                    <a:lumMod val="85000"/>
                    <a:lumOff val="15000"/>
                  </a:schemeClr>
                </a:solidFill>
                <a:latin typeface="Californian FB" panose="0207040306080B030204" pitchFamily="18" charset="0"/>
              </a:rPr>
              <a:t>The </a:t>
            </a:r>
            <a:r>
              <a:rPr lang="en-US" sz="2000" dirty="0">
                <a:solidFill>
                  <a:schemeClr val="tx1">
                    <a:lumMod val="85000"/>
                    <a:lumOff val="15000"/>
                  </a:schemeClr>
                </a:solidFill>
                <a:latin typeface="Californian FB" panose="0207040306080B030204" pitchFamily="18" charset="0"/>
              </a:rPr>
              <a:t>Way (fall 2011)</a:t>
            </a:r>
          </a:p>
          <a:p>
            <a:pPr marL="742950" lvl="1" indent="-285750" algn="l" fontAlgn="base">
              <a:buFont typeface="Arial" panose="020B0604020202020204" pitchFamily="34" charset="0"/>
              <a:buChar char="•"/>
            </a:pPr>
            <a:r>
              <a:rPr lang="en-US" sz="2000" dirty="0">
                <a:solidFill>
                  <a:schemeClr val="tx1">
                    <a:lumMod val="85000"/>
                    <a:lumOff val="15000"/>
                  </a:schemeClr>
                </a:solidFill>
                <a:latin typeface="Californian FB" panose="0207040306080B030204" pitchFamily="18" charset="0"/>
              </a:rPr>
              <a:t>Six Ways to Santiago (2013)</a:t>
            </a:r>
          </a:p>
          <a:p>
            <a:pPr marL="742950" lvl="1" indent="-285750" algn="l" fontAlgn="base">
              <a:buFont typeface="Arial" panose="020B0604020202020204" pitchFamily="34" charset="0"/>
              <a:buChar char="•"/>
            </a:pPr>
            <a:r>
              <a:rPr lang="en-US" sz="2000" dirty="0">
                <a:solidFill>
                  <a:schemeClr val="tx1">
                    <a:lumMod val="85000"/>
                    <a:lumOff val="15000"/>
                  </a:schemeClr>
                </a:solidFill>
                <a:latin typeface="Californian FB" panose="0207040306080B030204" pitchFamily="18" charset="0"/>
              </a:rPr>
              <a:t>I’ll Push You (2017)</a:t>
            </a:r>
          </a:p>
          <a:p>
            <a:pPr marL="742950" lvl="1" indent="-285750" algn="l" fontAlgn="base">
              <a:buFont typeface="Arial" panose="020B0604020202020204" pitchFamily="34" charset="0"/>
              <a:buChar char="•"/>
            </a:pPr>
            <a:r>
              <a:rPr lang="en-US" sz="2000" dirty="0">
                <a:solidFill>
                  <a:schemeClr val="tx1">
                    <a:lumMod val="85000"/>
                    <a:lumOff val="15000"/>
                  </a:schemeClr>
                </a:solidFill>
                <a:latin typeface="Californian FB" panose="0207040306080B030204" pitchFamily="18" charset="0"/>
              </a:rPr>
              <a:t>Camino Skies (2019)</a:t>
            </a:r>
          </a:p>
          <a:p>
            <a:pPr marL="742950" lvl="1" indent="-285750" algn="l" fontAlgn="base">
              <a:buFont typeface="Arial" panose="020B0604020202020204" pitchFamily="34" charset="0"/>
              <a:buChar char="•"/>
            </a:pPr>
            <a:r>
              <a:rPr lang="en-US" sz="2000" dirty="0">
                <a:solidFill>
                  <a:schemeClr val="tx1">
                    <a:lumMod val="85000"/>
                    <a:lumOff val="15000"/>
                  </a:schemeClr>
                </a:solidFill>
                <a:latin typeface="Californian FB" panose="0207040306080B030204" pitchFamily="18" charset="0"/>
              </a:rPr>
              <a:t>Netflix Movie: Footprints – The Path of Your Life</a:t>
            </a:r>
          </a:p>
          <a:p>
            <a:pPr marL="742950" lvl="1" indent="-285750" algn="l" fontAlgn="base">
              <a:buFont typeface="Arial" panose="020B0604020202020204" pitchFamily="34" charset="0"/>
              <a:buChar char="•"/>
            </a:pPr>
            <a:r>
              <a:rPr lang="en-US" sz="2000" dirty="0">
                <a:solidFill>
                  <a:schemeClr val="tx1">
                    <a:lumMod val="85000"/>
                    <a:lumOff val="15000"/>
                  </a:schemeClr>
                </a:solidFill>
                <a:latin typeface="Californian FB" panose="0207040306080B030204" pitchFamily="18" charset="0"/>
              </a:rPr>
              <a:t>Individual videos can be found on web - </a:t>
            </a:r>
            <a:r>
              <a:rPr lang="en-US" sz="2000" dirty="0" err="1">
                <a:solidFill>
                  <a:schemeClr val="tx1">
                    <a:lumMod val="85000"/>
                    <a:lumOff val="15000"/>
                  </a:schemeClr>
                </a:solidFill>
                <a:latin typeface="Californian FB" panose="0207040306080B030204" pitchFamily="18" charset="0"/>
              </a:rPr>
              <a:t>Youtube</a:t>
            </a:r>
            <a:endParaRPr lang="en-US" sz="2000" dirty="0">
              <a:solidFill>
                <a:schemeClr val="tx1">
                  <a:lumMod val="85000"/>
                  <a:lumOff val="15000"/>
                </a:schemeClr>
              </a:solidFill>
              <a:latin typeface="Californian FB" panose="0207040306080B030204" pitchFamily="18" charset="0"/>
            </a:endParaRPr>
          </a:p>
          <a:p>
            <a:pPr marL="742950" lvl="1" indent="-285750" algn="l" fontAlgn="base">
              <a:buFont typeface="Arial" panose="020B0604020202020204" pitchFamily="34" charset="0"/>
              <a:buChar char="•"/>
            </a:pPr>
            <a:r>
              <a:rPr lang="en-US" sz="2000" dirty="0">
                <a:solidFill>
                  <a:schemeClr val="tx1">
                    <a:lumMod val="85000"/>
                    <a:lumOff val="15000"/>
                  </a:schemeClr>
                </a:solidFill>
                <a:latin typeface="Californian FB" panose="0207040306080B030204" pitchFamily="18" charset="0"/>
              </a:rPr>
              <a:t>Internet</a:t>
            </a:r>
          </a:p>
          <a:p>
            <a:pPr marL="1200150" lvl="2" indent="-285750" algn="l" fontAlgn="base">
              <a:buFont typeface="Arial" panose="020B0604020202020204" pitchFamily="34" charset="0"/>
              <a:buChar char="•"/>
            </a:pPr>
            <a:r>
              <a:rPr lang="en-US" sz="2000" dirty="0">
                <a:solidFill>
                  <a:schemeClr val="tx1">
                    <a:lumMod val="85000"/>
                    <a:lumOff val="15000"/>
                  </a:schemeClr>
                </a:solidFill>
                <a:latin typeface="Californian FB" panose="0207040306080B030204" pitchFamily="18" charset="0"/>
              </a:rPr>
              <a:t>Rick </a:t>
            </a:r>
            <a:r>
              <a:rPr lang="en-US" sz="2000" dirty="0" err="1">
                <a:solidFill>
                  <a:schemeClr val="tx1">
                    <a:lumMod val="85000"/>
                    <a:lumOff val="15000"/>
                  </a:schemeClr>
                </a:solidFill>
                <a:latin typeface="Californian FB" panose="0207040306080B030204" pitchFamily="18" charset="0"/>
              </a:rPr>
              <a:t>Steves</a:t>
            </a:r>
            <a:r>
              <a:rPr lang="en-US" sz="2000" dirty="0">
                <a:solidFill>
                  <a:schemeClr val="tx1">
                    <a:lumMod val="85000"/>
                    <a:lumOff val="15000"/>
                  </a:schemeClr>
                </a:solidFill>
                <a:latin typeface="Californian FB" panose="0207040306080B030204" pitchFamily="18" charset="0"/>
              </a:rPr>
              <a:t>’ Europe PBS</a:t>
            </a:r>
          </a:p>
          <a:p>
            <a:pPr marL="1657350" lvl="3" indent="-285750" algn="l" fontAlgn="base">
              <a:buFont typeface="Arial" panose="020B0604020202020204" pitchFamily="34" charset="0"/>
              <a:buChar char="•"/>
            </a:pPr>
            <a:r>
              <a:rPr lang="en-US" sz="2000" dirty="0">
                <a:solidFill>
                  <a:schemeClr val="tx1">
                    <a:lumMod val="85000"/>
                    <a:lumOff val="15000"/>
                  </a:schemeClr>
                </a:solidFill>
                <a:latin typeface="Californian FB" panose="0207040306080B030204" pitchFamily="18" charset="0"/>
              </a:rPr>
              <a:t>Season 6, Episode 10  = Northern Spain &amp; </a:t>
            </a:r>
            <a:r>
              <a:rPr lang="en-US" sz="2000" dirty="0" smtClean="0">
                <a:solidFill>
                  <a:schemeClr val="tx1">
                    <a:lumMod val="85000"/>
                    <a:lumOff val="15000"/>
                  </a:schemeClr>
                </a:solidFill>
                <a:latin typeface="Californian FB" panose="0207040306080B030204" pitchFamily="18" charset="0"/>
              </a:rPr>
              <a:t>Camino</a:t>
            </a:r>
            <a:r>
              <a:rPr lang="en-US" sz="2000" dirty="0">
                <a:solidFill>
                  <a:schemeClr val="tx1">
                    <a:lumMod val="85000"/>
                    <a:lumOff val="15000"/>
                  </a:schemeClr>
                </a:solidFill>
                <a:latin typeface="Californian FB" panose="0207040306080B030204" pitchFamily="18" charset="0"/>
              </a:rPr>
              <a:t/>
            </a:r>
            <a:br>
              <a:rPr lang="en-US" sz="2000" dirty="0">
                <a:solidFill>
                  <a:schemeClr val="tx1">
                    <a:lumMod val="85000"/>
                    <a:lumOff val="15000"/>
                  </a:schemeClr>
                </a:solidFill>
                <a:latin typeface="Californian FB" panose="0207040306080B030204" pitchFamily="18" charset="0"/>
              </a:rPr>
            </a:br>
            <a:endParaRPr lang="en-US" sz="2000" dirty="0">
              <a:solidFill>
                <a:schemeClr val="tx1">
                  <a:lumMod val="85000"/>
                  <a:lumOff val="15000"/>
                </a:schemeClr>
              </a:solidFill>
              <a:latin typeface="Californian FB" panose="0207040306080B030204" pitchFamily="18" charset="0"/>
            </a:endParaRPr>
          </a:p>
        </p:txBody>
      </p:sp>
      <p:sp>
        <p:nvSpPr>
          <p:cNvPr id="2" name="Title 1"/>
          <p:cNvSpPr>
            <a:spLocks noGrp="1"/>
          </p:cNvSpPr>
          <p:nvPr>
            <p:ph type="ctrTitle"/>
          </p:nvPr>
        </p:nvSpPr>
        <p:spPr>
          <a:xfrm>
            <a:off x="685800" y="76200"/>
            <a:ext cx="7772400" cy="761999"/>
          </a:xfrm>
        </p:spPr>
        <p:txBody>
          <a:bodyPr anchor="t"/>
          <a:lstStyle/>
          <a:p>
            <a:r>
              <a:rPr lang="en-US" sz="3200" dirty="0" smtClean="0">
                <a:solidFill>
                  <a:schemeClr val="tx1">
                    <a:lumMod val="65000"/>
                    <a:lumOff val="35000"/>
                  </a:schemeClr>
                </a:solidFill>
                <a:effectLst/>
                <a:latin typeface="Californian FB" panose="0207040306080B030204" pitchFamily="18" charset="0"/>
              </a:rPr>
              <a:t>Resources</a:t>
            </a:r>
            <a:endParaRPr lang="en-US" sz="3200" dirty="0">
              <a:solidFill>
                <a:schemeClr val="tx1">
                  <a:lumMod val="65000"/>
                  <a:lumOff val="35000"/>
                </a:schemeClr>
              </a:solidFill>
              <a:effectLst/>
              <a:latin typeface="Californian FB" panose="0207040306080B0302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4569877"/>
            <a:ext cx="2971800" cy="2099865"/>
          </a:xfrm>
          <a:prstGeom prst="rect">
            <a:avLst/>
          </a:prstGeom>
        </p:spPr>
      </p:pic>
    </p:spTree>
    <p:extLst>
      <p:ext uri="{BB962C8B-B14F-4D97-AF65-F5344CB8AC3E}">
        <p14:creationId xmlns:p14="http://schemas.microsoft.com/office/powerpoint/2010/main" val="103027308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1000" y="609601"/>
            <a:ext cx="8458200" cy="6095999"/>
          </a:xfrm>
        </p:spPr>
        <p:txBody>
          <a:bodyPr>
            <a:noAutofit/>
          </a:bodyPr>
          <a:lstStyle/>
          <a:p>
            <a:pPr fontAlgn="base"/>
            <a:r>
              <a:rPr lang="en-US" sz="1800" dirty="0">
                <a:solidFill>
                  <a:schemeClr val="tx1">
                    <a:lumMod val="85000"/>
                    <a:lumOff val="15000"/>
                  </a:schemeClr>
                </a:solidFill>
                <a:latin typeface="Californian FB" panose="0207040306080B030204" pitchFamily="18" charset="0"/>
              </a:rPr>
              <a:t>Charlotte Camino Pilgrims </a:t>
            </a:r>
            <a:r>
              <a:rPr lang="en-US" sz="1800" dirty="0" smtClean="0">
                <a:solidFill>
                  <a:schemeClr val="tx1">
                    <a:lumMod val="85000"/>
                    <a:lumOff val="15000"/>
                  </a:schemeClr>
                </a:solidFill>
                <a:latin typeface="Californian FB" panose="0207040306080B030204" pitchFamily="18" charset="0"/>
              </a:rPr>
              <a:t>Facebook </a:t>
            </a:r>
            <a:r>
              <a:rPr lang="en-US" sz="1800" dirty="0">
                <a:latin typeface="Californian FB" panose="0207040306080B030204" pitchFamily="18" charset="0"/>
              </a:rPr>
              <a:t>Page:  </a:t>
            </a:r>
            <a:r>
              <a:rPr lang="en-US" sz="1800" u="sng" dirty="0">
                <a:latin typeface="Californian FB" panose="0207040306080B030204" pitchFamily="18" charset="0"/>
                <a:hlinkClick r:id="rId2"/>
              </a:rPr>
              <a:t>https://www.facebook.com/groups/1418344158467833/</a:t>
            </a:r>
            <a:endParaRPr lang="en-US" sz="1800" dirty="0">
              <a:latin typeface="Californian FB" panose="0207040306080B030204" pitchFamily="18" charset="0"/>
            </a:endParaRPr>
          </a:p>
          <a:p>
            <a:pPr fontAlgn="base"/>
            <a:r>
              <a:rPr lang="en-US" sz="1800" dirty="0">
                <a:latin typeface="Californian FB" panose="0207040306080B030204" pitchFamily="18" charset="0"/>
              </a:rPr>
              <a:t/>
            </a:r>
            <a:br>
              <a:rPr lang="en-US" sz="1800" dirty="0">
                <a:latin typeface="Californian FB" panose="0207040306080B030204" pitchFamily="18" charset="0"/>
              </a:rPr>
            </a:br>
            <a:r>
              <a:rPr lang="en-US" sz="1800" dirty="0" smtClean="0">
                <a:solidFill>
                  <a:schemeClr val="tx1">
                    <a:lumMod val="85000"/>
                    <a:lumOff val="15000"/>
                  </a:schemeClr>
                </a:solidFill>
                <a:latin typeface="Californian FB" panose="0207040306080B030204" pitchFamily="18" charset="0"/>
              </a:rPr>
              <a:t>American Pilgrims </a:t>
            </a:r>
            <a:r>
              <a:rPr lang="en-US" sz="1800" dirty="0">
                <a:solidFill>
                  <a:schemeClr val="tx1">
                    <a:lumMod val="85000"/>
                    <a:lumOff val="15000"/>
                  </a:schemeClr>
                </a:solidFill>
                <a:latin typeface="Californian FB" panose="0207040306080B030204" pitchFamily="18" charset="0"/>
              </a:rPr>
              <a:t>on the Camino </a:t>
            </a:r>
            <a:r>
              <a:rPr lang="en-US" sz="1800" dirty="0" smtClean="0">
                <a:solidFill>
                  <a:schemeClr val="tx1">
                    <a:lumMod val="85000"/>
                    <a:lumOff val="15000"/>
                  </a:schemeClr>
                </a:solidFill>
                <a:latin typeface="Californian FB" panose="0207040306080B030204" pitchFamily="18" charset="0"/>
              </a:rPr>
              <a:t>Facebook </a:t>
            </a:r>
            <a:r>
              <a:rPr lang="en-US" sz="1800" dirty="0">
                <a:latin typeface="Californian FB" panose="0207040306080B030204" pitchFamily="18" charset="0"/>
              </a:rPr>
              <a:t>Page:  </a:t>
            </a:r>
            <a:r>
              <a:rPr lang="en-US" sz="1800" u="sng" dirty="0">
                <a:latin typeface="Californian FB" panose="0207040306080B030204" pitchFamily="18" charset="0"/>
                <a:hlinkClick r:id="rId3"/>
              </a:rPr>
              <a:t>https://www.facebook.com/groups/AmericanPilgrims/</a:t>
            </a:r>
            <a:endParaRPr lang="en-US" sz="1800" dirty="0">
              <a:latin typeface="Californian FB" panose="0207040306080B030204" pitchFamily="18" charset="0"/>
            </a:endParaRPr>
          </a:p>
          <a:p>
            <a:pPr fontAlgn="base"/>
            <a:r>
              <a:rPr lang="en-US" sz="1800" dirty="0">
                <a:latin typeface="Californian FB" panose="0207040306080B030204" pitchFamily="18" charset="0"/>
              </a:rPr>
              <a:t/>
            </a:r>
            <a:br>
              <a:rPr lang="en-US" sz="1800" dirty="0">
                <a:latin typeface="Californian FB" panose="0207040306080B030204" pitchFamily="18" charset="0"/>
              </a:rPr>
            </a:br>
            <a:r>
              <a:rPr lang="en-US" sz="1800" dirty="0">
                <a:solidFill>
                  <a:schemeClr val="tx1">
                    <a:lumMod val="85000"/>
                    <a:lumOff val="15000"/>
                  </a:schemeClr>
                </a:solidFill>
                <a:latin typeface="Californian FB" panose="0207040306080B030204" pitchFamily="18" charset="0"/>
              </a:rPr>
              <a:t>CAMIGAS – Buddy system for women on the Camino – Public FB https://www.facebook.com/groups/CaminoBuddySystemForWomen</a:t>
            </a:r>
          </a:p>
          <a:p>
            <a:pPr fontAlgn="base"/>
            <a:r>
              <a:rPr lang="en-US" sz="1800" dirty="0">
                <a:latin typeface="Californian FB" panose="0207040306080B030204" pitchFamily="18" charset="0"/>
              </a:rPr>
              <a:t/>
            </a:r>
            <a:br>
              <a:rPr lang="en-US" sz="1800" dirty="0">
                <a:latin typeface="Californian FB" panose="0207040306080B030204" pitchFamily="18" charset="0"/>
              </a:rPr>
            </a:br>
            <a:r>
              <a:rPr lang="en-US" sz="1800" dirty="0">
                <a:solidFill>
                  <a:schemeClr val="tx1">
                    <a:lumMod val="85000"/>
                    <a:lumOff val="15000"/>
                  </a:schemeClr>
                </a:solidFill>
                <a:latin typeface="Californian FB" panose="0207040306080B030204" pitchFamily="18" charset="0"/>
              </a:rPr>
              <a:t>American Pilgrims on the Camino (national) website:</a:t>
            </a:r>
            <a:r>
              <a:rPr lang="en-US" sz="1800" dirty="0">
                <a:latin typeface="Californian FB" panose="0207040306080B030204" pitchFamily="18" charset="0"/>
              </a:rPr>
              <a:t>  </a:t>
            </a:r>
            <a:r>
              <a:rPr lang="en-US" sz="1800" u="sng" dirty="0">
                <a:latin typeface="Californian FB" panose="0207040306080B030204" pitchFamily="18" charset="0"/>
                <a:hlinkClick r:id="rId4"/>
              </a:rPr>
              <a:t>http://www.americanpilgrims.org/</a:t>
            </a:r>
            <a:r>
              <a:rPr lang="en-US" sz="1800" dirty="0">
                <a:latin typeface="Californian FB" panose="0207040306080B030204" pitchFamily="18" charset="0"/>
              </a:rPr>
              <a:t> :</a:t>
            </a:r>
            <a:r>
              <a:rPr lang="en-US" sz="1800" dirty="0">
                <a:solidFill>
                  <a:schemeClr val="tx1">
                    <a:lumMod val="85000"/>
                    <a:lumOff val="15000"/>
                  </a:schemeClr>
                </a:solidFill>
                <a:latin typeface="Californian FB" panose="0207040306080B030204" pitchFamily="18" charset="0"/>
              </a:rPr>
              <a:t> Extensive list of links</a:t>
            </a:r>
          </a:p>
          <a:p>
            <a:pPr lvl="1" fontAlgn="base"/>
            <a:r>
              <a:rPr lang="en-US" sz="1800" dirty="0">
                <a:solidFill>
                  <a:schemeClr val="tx1">
                    <a:lumMod val="85000"/>
                    <a:lumOff val="15000"/>
                  </a:schemeClr>
                </a:solidFill>
                <a:latin typeface="Californian FB" panose="0207040306080B030204" pitchFamily="18" charset="0"/>
              </a:rPr>
              <a:t>FAQS, Books, Films, Essays &amp; writings</a:t>
            </a:r>
          </a:p>
          <a:p>
            <a:pPr fontAlgn="base"/>
            <a:r>
              <a:rPr lang="en-US" sz="1800" dirty="0">
                <a:solidFill>
                  <a:schemeClr val="tx1">
                    <a:lumMod val="85000"/>
                    <a:lumOff val="15000"/>
                  </a:schemeClr>
                </a:solidFill>
                <a:latin typeface="Californian FB" panose="0207040306080B030204" pitchFamily="18" charset="0"/>
              </a:rPr>
              <a:t>International based Camino Forum: </a:t>
            </a:r>
            <a:r>
              <a:rPr lang="en-US" sz="1800" u="sng" dirty="0">
                <a:latin typeface="Californian FB" panose="0207040306080B030204" pitchFamily="18" charset="0"/>
                <a:hlinkClick r:id="rId5"/>
              </a:rPr>
              <a:t>https://www.caminodesantiago.me/community/</a:t>
            </a:r>
            <a:endParaRPr lang="en-US" sz="1800" dirty="0">
              <a:latin typeface="Californian FB" panose="0207040306080B030204" pitchFamily="18" charset="0"/>
            </a:endParaRPr>
          </a:p>
          <a:p>
            <a:pPr fontAlgn="base"/>
            <a:r>
              <a:rPr lang="en-US" sz="1800" dirty="0">
                <a:solidFill>
                  <a:schemeClr val="tx1">
                    <a:lumMod val="85000"/>
                    <a:lumOff val="15000"/>
                  </a:schemeClr>
                </a:solidFill>
                <a:latin typeface="Californian FB" panose="0207040306080B030204" pitchFamily="18" charset="0"/>
              </a:rPr>
              <a:t>Camino Experts at:</a:t>
            </a:r>
            <a:r>
              <a:rPr lang="en-US" sz="1800" dirty="0">
                <a:latin typeface="Californian FB" panose="0207040306080B030204" pitchFamily="18" charset="0"/>
              </a:rPr>
              <a:t>  </a:t>
            </a:r>
            <a:r>
              <a:rPr lang="en-US" sz="1800" u="sng" dirty="0">
                <a:latin typeface="Californian FB" panose="0207040306080B030204" pitchFamily="18" charset="0"/>
                <a:hlinkClick r:id="rId6"/>
              </a:rPr>
              <a:t>https://caminoways.com/</a:t>
            </a:r>
            <a:endParaRPr lang="en-US" sz="1800" dirty="0">
              <a:latin typeface="Californian FB" panose="0207040306080B030204" pitchFamily="18" charset="0"/>
            </a:endParaRPr>
          </a:p>
          <a:p>
            <a:pPr fontAlgn="base"/>
            <a:r>
              <a:rPr lang="en-US" sz="1800" dirty="0">
                <a:solidFill>
                  <a:schemeClr val="tx1">
                    <a:lumMod val="85000"/>
                    <a:lumOff val="15000"/>
                  </a:schemeClr>
                </a:solidFill>
                <a:latin typeface="Californian FB" panose="0207040306080B030204" pitchFamily="18" charset="0"/>
              </a:rPr>
              <a:t>Adventure Camino: </a:t>
            </a:r>
            <a:r>
              <a:rPr lang="en-US" sz="1800" dirty="0">
                <a:latin typeface="Californian FB" panose="0207040306080B030204" pitchFamily="18" charset="0"/>
              </a:rPr>
              <a:t>www.adventurecamino.com</a:t>
            </a:r>
          </a:p>
          <a:p>
            <a:pPr fontAlgn="base"/>
            <a:r>
              <a:rPr lang="en-US" sz="1800" dirty="0">
                <a:solidFill>
                  <a:schemeClr val="tx1">
                    <a:lumMod val="85000"/>
                    <a:lumOff val="15000"/>
                  </a:schemeClr>
                </a:solidFill>
                <a:latin typeface="Californian FB" panose="0207040306080B030204" pitchFamily="18" charset="0"/>
              </a:rPr>
              <a:t>Offline Guide for your phone: </a:t>
            </a:r>
            <a:r>
              <a:rPr lang="en-US" sz="1800" u="sng" dirty="0">
                <a:latin typeface="Californian FB" panose="0207040306080B030204" pitchFamily="18" charset="0"/>
                <a:hlinkClick r:id="rId7"/>
              </a:rPr>
              <a:t>http://wisepilgrim.com</a:t>
            </a:r>
            <a:endParaRPr lang="en-US" sz="1800" dirty="0">
              <a:latin typeface="Californian FB" panose="0207040306080B030204" pitchFamily="18" charset="0"/>
            </a:endParaRPr>
          </a:p>
          <a:p>
            <a:pPr fontAlgn="base"/>
            <a:r>
              <a:rPr lang="en-US" sz="1800" dirty="0" smtClean="0">
                <a:solidFill>
                  <a:schemeClr val="tx1">
                    <a:lumMod val="85000"/>
                    <a:lumOff val="15000"/>
                  </a:schemeClr>
                </a:solidFill>
                <a:latin typeface="Californian FB" panose="0207040306080B030204" pitchFamily="18" charset="0"/>
              </a:rPr>
              <a:t>Transportation </a:t>
            </a:r>
            <a:r>
              <a:rPr lang="en-US" sz="1800" dirty="0">
                <a:solidFill>
                  <a:schemeClr val="tx1">
                    <a:lumMod val="85000"/>
                    <a:lumOff val="15000"/>
                  </a:schemeClr>
                </a:solidFill>
                <a:latin typeface="Californian FB" panose="0207040306080B030204" pitchFamily="18" charset="0"/>
              </a:rPr>
              <a:t>- plane, train, bus, ferry and automobile: </a:t>
            </a:r>
            <a:r>
              <a:rPr lang="en-US" sz="1800" u="sng" dirty="0">
                <a:latin typeface="Californian FB" panose="0207040306080B030204" pitchFamily="18" charset="0"/>
                <a:hlinkClick r:id="rId8"/>
              </a:rPr>
              <a:t>https://www.rome2rio.com **</a:t>
            </a:r>
            <a:endParaRPr lang="en-US" sz="1800" dirty="0">
              <a:latin typeface="Californian FB" panose="0207040306080B030204" pitchFamily="18" charset="0"/>
            </a:endParaRPr>
          </a:p>
          <a:p>
            <a:r>
              <a:rPr lang="en-US" sz="1800" dirty="0">
                <a:latin typeface="Californian FB" panose="0207040306080B030204" pitchFamily="18" charset="0"/>
              </a:rPr>
              <a:t/>
            </a:r>
            <a:br>
              <a:rPr lang="en-US" sz="1800" dirty="0">
                <a:latin typeface="Californian FB" panose="0207040306080B030204" pitchFamily="18" charset="0"/>
              </a:rPr>
            </a:br>
            <a:endParaRPr lang="en-US" sz="1800" dirty="0">
              <a:solidFill>
                <a:schemeClr val="tx1">
                  <a:lumMod val="85000"/>
                  <a:lumOff val="15000"/>
                </a:schemeClr>
              </a:solidFill>
              <a:latin typeface="Californian FB" panose="0207040306080B030204" pitchFamily="18" charset="0"/>
            </a:endParaRPr>
          </a:p>
        </p:txBody>
      </p:sp>
      <p:sp>
        <p:nvSpPr>
          <p:cNvPr id="2" name="Title 1"/>
          <p:cNvSpPr>
            <a:spLocks noGrp="1"/>
          </p:cNvSpPr>
          <p:nvPr>
            <p:ph type="ctrTitle"/>
          </p:nvPr>
        </p:nvSpPr>
        <p:spPr>
          <a:xfrm>
            <a:off x="685800" y="76200"/>
            <a:ext cx="7772400" cy="761999"/>
          </a:xfrm>
        </p:spPr>
        <p:txBody>
          <a:bodyPr anchor="t"/>
          <a:lstStyle/>
          <a:p>
            <a:r>
              <a:rPr lang="en-US" sz="3200" dirty="0" smtClean="0">
                <a:solidFill>
                  <a:schemeClr val="tx1">
                    <a:lumMod val="65000"/>
                    <a:lumOff val="35000"/>
                  </a:schemeClr>
                </a:solidFill>
                <a:effectLst/>
                <a:latin typeface="Californian FB" panose="0207040306080B030204" pitchFamily="18" charset="0"/>
              </a:rPr>
              <a:t>Websites + Social Media</a:t>
            </a:r>
            <a:endParaRPr lang="en-US" sz="3200" dirty="0">
              <a:solidFill>
                <a:schemeClr val="tx1">
                  <a:lumMod val="65000"/>
                  <a:lumOff val="35000"/>
                </a:schemeClr>
              </a:solidFill>
              <a:effectLst/>
              <a:latin typeface="Californian FB" panose="0207040306080B030204" pitchFamily="18" charset="0"/>
            </a:endParaRPr>
          </a:p>
        </p:txBody>
      </p:sp>
    </p:spTree>
    <p:extLst>
      <p:ext uri="{BB962C8B-B14F-4D97-AF65-F5344CB8AC3E}">
        <p14:creationId xmlns:p14="http://schemas.microsoft.com/office/powerpoint/2010/main" val="10021076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1000" y="762001"/>
            <a:ext cx="8458200" cy="1142999"/>
          </a:xfrm>
        </p:spPr>
        <p:txBody>
          <a:bodyPr>
            <a:noAutofit/>
          </a:bodyPr>
          <a:lstStyle/>
          <a:p>
            <a:pPr>
              <a:spcBef>
                <a:spcPts val="0"/>
              </a:spcBef>
            </a:pPr>
            <a:r>
              <a:rPr lang="en-US" sz="2000" dirty="0" smtClean="0">
                <a:solidFill>
                  <a:schemeClr val="tx1">
                    <a:lumMod val="85000"/>
                    <a:lumOff val="15000"/>
                  </a:schemeClr>
                </a:solidFill>
                <a:latin typeface="Californian FB" panose="0207040306080B030204" pitchFamily="18" charset="0"/>
              </a:rPr>
              <a:t>John Kennedy</a:t>
            </a:r>
          </a:p>
          <a:p>
            <a:pPr>
              <a:spcBef>
                <a:spcPts val="0"/>
              </a:spcBef>
            </a:pPr>
            <a:r>
              <a:rPr lang="en-US" sz="2000" dirty="0" smtClean="0">
                <a:solidFill>
                  <a:schemeClr val="tx1">
                    <a:lumMod val="85000"/>
                    <a:lumOff val="15000"/>
                  </a:schemeClr>
                </a:solidFill>
                <a:latin typeface="Californian FB" panose="0207040306080B030204" pitchFamily="18" charset="0"/>
                <a:hlinkClick r:id="rId2"/>
              </a:rPr>
              <a:t>78slug@gmail.com</a:t>
            </a:r>
            <a:endParaRPr lang="en-US" sz="2000" dirty="0" smtClean="0">
              <a:solidFill>
                <a:schemeClr val="tx1">
                  <a:lumMod val="85000"/>
                  <a:lumOff val="15000"/>
                </a:schemeClr>
              </a:solidFill>
              <a:latin typeface="Californian FB" panose="0207040306080B030204" pitchFamily="18" charset="0"/>
            </a:endParaRPr>
          </a:p>
          <a:p>
            <a:pPr>
              <a:spcBef>
                <a:spcPts val="0"/>
              </a:spcBef>
            </a:pPr>
            <a:r>
              <a:rPr lang="en-US" sz="2000" dirty="0" smtClean="0">
                <a:solidFill>
                  <a:schemeClr val="tx1">
                    <a:lumMod val="85000"/>
                    <a:lumOff val="15000"/>
                  </a:schemeClr>
                </a:solidFill>
                <a:latin typeface="Californian FB" panose="0207040306080B030204" pitchFamily="18" charset="0"/>
              </a:rPr>
              <a:t>704 682-0628 </a:t>
            </a:r>
            <a:endParaRPr lang="en-US" sz="2000" dirty="0">
              <a:solidFill>
                <a:schemeClr val="tx1">
                  <a:lumMod val="85000"/>
                  <a:lumOff val="15000"/>
                </a:schemeClr>
              </a:solidFill>
              <a:latin typeface="Californian FB" panose="0207040306080B030204" pitchFamily="18" charset="0"/>
            </a:endParaRPr>
          </a:p>
        </p:txBody>
      </p:sp>
      <p:sp>
        <p:nvSpPr>
          <p:cNvPr id="2" name="Title 1"/>
          <p:cNvSpPr>
            <a:spLocks noGrp="1"/>
          </p:cNvSpPr>
          <p:nvPr>
            <p:ph type="ctrTitle"/>
          </p:nvPr>
        </p:nvSpPr>
        <p:spPr>
          <a:xfrm>
            <a:off x="685800" y="76201"/>
            <a:ext cx="7772400" cy="685800"/>
          </a:xfrm>
        </p:spPr>
        <p:txBody>
          <a:bodyPr anchor="t"/>
          <a:lstStyle/>
          <a:p>
            <a:r>
              <a:rPr lang="en-US" sz="3200" dirty="0" smtClean="0">
                <a:solidFill>
                  <a:schemeClr val="tx1">
                    <a:lumMod val="65000"/>
                    <a:lumOff val="35000"/>
                  </a:schemeClr>
                </a:solidFill>
                <a:effectLst/>
                <a:latin typeface="Californian FB" panose="0207040306080B030204" pitchFamily="18" charset="0"/>
              </a:rPr>
              <a:t>Contact</a:t>
            </a:r>
            <a:endParaRPr lang="en-US" sz="3200" dirty="0">
              <a:solidFill>
                <a:schemeClr val="tx1">
                  <a:lumMod val="65000"/>
                  <a:lumOff val="35000"/>
                </a:schemeClr>
              </a:solidFill>
              <a:effectLst/>
              <a:latin typeface="Californian FB" panose="0207040306080B0302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752600"/>
            <a:ext cx="5753100" cy="4914106"/>
          </a:xfrm>
          <a:prstGeom prst="rect">
            <a:avLst/>
          </a:prstGeom>
        </p:spPr>
      </p:pic>
    </p:spTree>
    <p:extLst>
      <p:ext uri="{BB962C8B-B14F-4D97-AF65-F5344CB8AC3E}">
        <p14:creationId xmlns:p14="http://schemas.microsoft.com/office/powerpoint/2010/main" val="37090666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14400"/>
            <a:ext cx="9067800" cy="6096000"/>
          </a:xfrm>
        </p:spPr>
        <p:txBody>
          <a:bodyPr>
            <a:noAutofit/>
          </a:bodyPr>
          <a:lstStyle/>
          <a:p>
            <a:pPr fontAlgn="base"/>
            <a:r>
              <a:rPr lang="en-US" sz="2000" dirty="0">
                <a:solidFill>
                  <a:schemeClr val="tx1">
                    <a:lumMod val="85000"/>
                    <a:lumOff val="15000"/>
                  </a:schemeClr>
                </a:solidFill>
                <a:latin typeface="Californian FB" panose="0207040306080B030204" pitchFamily="18" charset="0"/>
              </a:rPr>
              <a:t>When selecting flight schedule,</a:t>
            </a:r>
          </a:p>
          <a:p>
            <a:pPr lvl="1" fontAlgn="base">
              <a:buFont typeface="Arial" panose="020B0604020202020204" pitchFamily="34" charset="0"/>
              <a:buChar char="•"/>
            </a:pPr>
            <a:r>
              <a:rPr lang="en-US" sz="2000" dirty="0">
                <a:solidFill>
                  <a:schemeClr val="tx1">
                    <a:lumMod val="85000"/>
                    <a:lumOff val="15000"/>
                  </a:schemeClr>
                </a:solidFill>
                <a:latin typeface="Californian FB" panose="0207040306080B030204" pitchFamily="18" charset="0"/>
              </a:rPr>
              <a:t>Remember travel days and rest days</a:t>
            </a:r>
          </a:p>
          <a:p>
            <a:pPr lvl="1" fontAlgn="base">
              <a:buFont typeface="Arial" panose="020B0604020202020204" pitchFamily="34" charset="0"/>
              <a:buChar char="•"/>
            </a:pPr>
            <a:r>
              <a:rPr lang="en-US" sz="2000" dirty="0">
                <a:solidFill>
                  <a:schemeClr val="tx1">
                    <a:lumMod val="85000"/>
                    <a:lumOff val="15000"/>
                  </a:schemeClr>
                </a:solidFill>
                <a:latin typeface="Californian FB" panose="0207040306080B030204" pitchFamily="18" charset="0"/>
              </a:rPr>
              <a:t>Multi City ticket - Book arrival near starting </a:t>
            </a:r>
            <a:r>
              <a:rPr lang="en-US" sz="2000" dirty="0" smtClean="0">
                <a:solidFill>
                  <a:schemeClr val="tx1">
                    <a:lumMod val="85000"/>
                    <a:lumOff val="15000"/>
                  </a:schemeClr>
                </a:solidFill>
                <a:latin typeface="Californian FB" panose="0207040306080B030204" pitchFamily="18" charset="0"/>
              </a:rPr>
              <a:t>point, departure near finish</a:t>
            </a:r>
            <a:endParaRPr lang="en-US" sz="2000" dirty="0">
              <a:solidFill>
                <a:schemeClr val="tx1">
                  <a:lumMod val="85000"/>
                  <a:lumOff val="15000"/>
                </a:schemeClr>
              </a:solidFill>
              <a:latin typeface="Californian FB" panose="0207040306080B030204" pitchFamily="18" charset="0"/>
            </a:endParaRPr>
          </a:p>
          <a:p>
            <a:pPr lvl="1" fontAlgn="base">
              <a:buFont typeface="Arial" panose="020B0604020202020204" pitchFamily="34" charset="0"/>
              <a:buChar char="•"/>
            </a:pPr>
            <a:r>
              <a:rPr lang="en-US" sz="2000" dirty="0">
                <a:solidFill>
                  <a:schemeClr val="tx1">
                    <a:lumMod val="85000"/>
                    <a:lumOff val="15000"/>
                  </a:schemeClr>
                </a:solidFill>
                <a:latin typeface="Californian FB" panose="0207040306080B030204" pitchFamily="18" charset="0"/>
              </a:rPr>
              <a:t>Round trip ticket =</a:t>
            </a:r>
          </a:p>
          <a:p>
            <a:pPr lvl="2" fontAlgn="base"/>
            <a:r>
              <a:rPr lang="en-US" sz="2000" dirty="0">
                <a:solidFill>
                  <a:schemeClr val="tx1">
                    <a:lumMod val="85000"/>
                    <a:lumOff val="15000"/>
                  </a:schemeClr>
                </a:solidFill>
                <a:latin typeface="Californian FB" panose="0207040306080B030204" pitchFamily="18" charset="0"/>
              </a:rPr>
              <a:t>Extra time and expense for ground transportation to </a:t>
            </a:r>
            <a:r>
              <a:rPr lang="en-US" sz="2000" dirty="0" smtClean="0">
                <a:solidFill>
                  <a:schemeClr val="tx1">
                    <a:lumMod val="85000"/>
                    <a:lumOff val="15000"/>
                  </a:schemeClr>
                </a:solidFill>
                <a:latin typeface="Californian FB" panose="0207040306080B030204" pitchFamily="18" charset="0"/>
              </a:rPr>
              <a:t>start/finish point</a:t>
            </a:r>
          </a:p>
          <a:p>
            <a:pPr marL="914400" lvl="2" indent="0" fontAlgn="base">
              <a:buNone/>
            </a:pPr>
            <a:endParaRPr lang="en-US" sz="2000" dirty="0">
              <a:solidFill>
                <a:schemeClr val="tx1">
                  <a:lumMod val="85000"/>
                  <a:lumOff val="15000"/>
                </a:schemeClr>
              </a:solidFill>
              <a:latin typeface="Californian FB" panose="0207040306080B030204" pitchFamily="18" charset="0"/>
            </a:endParaRPr>
          </a:p>
          <a:p>
            <a:pPr fontAlgn="base"/>
            <a:r>
              <a:rPr lang="en-US" sz="2000" dirty="0">
                <a:solidFill>
                  <a:schemeClr val="tx1">
                    <a:lumMod val="85000"/>
                    <a:lumOff val="15000"/>
                  </a:schemeClr>
                </a:solidFill>
                <a:latin typeface="Californian FB" panose="0207040306080B030204" pitchFamily="18" charset="0"/>
              </a:rPr>
              <a:t>Allow one to two days to get to your starting point and rest before you start walking</a:t>
            </a:r>
          </a:p>
          <a:p>
            <a:pPr lvl="2" fontAlgn="base"/>
            <a:r>
              <a:rPr lang="en-US" sz="2000" dirty="0">
                <a:solidFill>
                  <a:schemeClr val="tx1">
                    <a:lumMod val="85000"/>
                    <a:lumOff val="15000"/>
                  </a:schemeClr>
                </a:solidFill>
                <a:latin typeface="Californian FB" panose="0207040306080B030204" pitchFamily="18" charset="0"/>
              </a:rPr>
              <a:t>Jet lag will get you</a:t>
            </a:r>
            <a:r>
              <a:rPr lang="en-US" sz="2000" dirty="0" smtClean="0">
                <a:solidFill>
                  <a:schemeClr val="tx1">
                    <a:lumMod val="85000"/>
                    <a:lumOff val="15000"/>
                  </a:schemeClr>
                </a:solidFill>
                <a:latin typeface="Californian FB" panose="0207040306080B030204" pitchFamily="18" charset="0"/>
              </a:rPr>
              <a:t>!</a:t>
            </a:r>
          </a:p>
          <a:p>
            <a:pPr marL="914400" lvl="2" indent="0" fontAlgn="base">
              <a:buNone/>
            </a:pPr>
            <a:endParaRPr lang="en-US" sz="2000" dirty="0">
              <a:solidFill>
                <a:schemeClr val="tx1">
                  <a:lumMod val="85000"/>
                  <a:lumOff val="15000"/>
                </a:schemeClr>
              </a:solidFill>
              <a:latin typeface="Californian FB" panose="0207040306080B030204" pitchFamily="18" charset="0"/>
            </a:endParaRPr>
          </a:p>
          <a:p>
            <a:pPr fontAlgn="base">
              <a:spcBef>
                <a:spcPts val="600"/>
              </a:spcBef>
              <a:spcAft>
                <a:spcPts val="600"/>
              </a:spcAft>
            </a:pPr>
            <a:r>
              <a:rPr lang="en-US" sz="2000" dirty="0" smtClean="0">
                <a:solidFill>
                  <a:schemeClr val="tx1">
                    <a:lumMod val="85000"/>
                    <a:lumOff val="15000"/>
                  </a:schemeClr>
                </a:solidFill>
                <a:latin typeface="Californian FB" panose="0207040306080B030204" pitchFamily="18" charset="0"/>
              </a:rPr>
              <a:t>Recommend a rest/tourist </a:t>
            </a:r>
            <a:r>
              <a:rPr lang="en-US" sz="2000" dirty="0">
                <a:solidFill>
                  <a:schemeClr val="tx1">
                    <a:lumMod val="85000"/>
                    <a:lumOff val="15000"/>
                  </a:schemeClr>
                </a:solidFill>
                <a:latin typeface="Californian FB" panose="0207040306080B030204" pitchFamily="18" charset="0"/>
              </a:rPr>
              <a:t>day in </a:t>
            </a:r>
            <a:r>
              <a:rPr lang="en-US" sz="2000" dirty="0" smtClean="0">
                <a:solidFill>
                  <a:schemeClr val="tx1">
                    <a:lumMod val="85000"/>
                    <a:lumOff val="15000"/>
                  </a:schemeClr>
                </a:solidFill>
                <a:latin typeface="Californian FB" panose="0207040306080B030204" pitchFamily="18" charset="0"/>
              </a:rPr>
              <a:t>Santiago, very nice city, savor your experience</a:t>
            </a:r>
          </a:p>
          <a:p>
            <a:pPr fontAlgn="base">
              <a:spcBef>
                <a:spcPts val="600"/>
              </a:spcBef>
            </a:pPr>
            <a:r>
              <a:rPr lang="en-US" sz="2000" dirty="0" smtClean="0">
                <a:solidFill>
                  <a:schemeClr val="tx1">
                    <a:lumMod val="85000"/>
                    <a:lumOff val="15000"/>
                  </a:schemeClr>
                </a:solidFill>
                <a:latin typeface="Californian FB" panose="0207040306080B030204" pitchFamily="18" charset="0"/>
              </a:rPr>
              <a:t>John’s Example: </a:t>
            </a:r>
          </a:p>
          <a:p>
            <a:pPr lvl="1" fontAlgn="base">
              <a:spcBef>
                <a:spcPts val="0"/>
              </a:spcBef>
              <a:buFont typeface="Arial" panose="020B0604020202020204" pitchFamily="34" charset="0"/>
              <a:buChar char="•"/>
            </a:pPr>
            <a:r>
              <a:rPr lang="en-US" sz="2000" dirty="0" smtClean="0">
                <a:solidFill>
                  <a:schemeClr val="tx1">
                    <a:lumMod val="85000"/>
                    <a:lumOff val="15000"/>
                  </a:schemeClr>
                </a:solidFill>
                <a:latin typeface="Californian FB" panose="0207040306080B030204" pitchFamily="18" charset="0"/>
              </a:rPr>
              <a:t>Charlotte to Boston, Boston to Madrid R/T</a:t>
            </a:r>
          </a:p>
          <a:p>
            <a:pPr lvl="1" fontAlgn="base">
              <a:buFont typeface="Arial" panose="020B0604020202020204" pitchFamily="34" charset="0"/>
              <a:buChar char="•"/>
            </a:pPr>
            <a:r>
              <a:rPr lang="en-US" sz="2000" dirty="0" smtClean="0">
                <a:solidFill>
                  <a:schemeClr val="tx1">
                    <a:lumMod val="85000"/>
                    <a:lumOff val="15000"/>
                  </a:schemeClr>
                </a:solidFill>
                <a:latin typeface="Californian FB" panose="0207040306080B030204" pitchFamily="18" charset="0"/>
              </a:rPr>
              <a:t>Train Madrid to Pamplona, rest (if you qualify, senior discount is substantial)</a:t>
            </a:r>
          </a:p>
          <a:p>
            <a:pPr lvl="1" fontAlgn="base">
              <a:buFont typeface="Arial" panose="020B0604020202020204" pitchFamily="34" charset="0"/>
              <a:buChar char="•"/>
            </a:pPr>
            <a:r>
              <a:rPr lang="en-US" sz="2000" dirty="0" smtClean="0">
                <a:solidFill>
                  <a:schemeClr val="tx1">
                    <a:lumMod val="85000"/>
                    <a:lumOff val="15000"/>
                  </a:schemeClr>
                </a:solidFill>
                <a:latin typeface="Californian FB" panose="0207040306080B030204" pitchFamily="18" charset="0"/>
              </a:rPr>
              <a:t>Bus to Saint Jean, rest, begin following morning</a:t>
            </a:r>
            <a:endParaRPr lang="en-US" sz="2000" dirty="0">
              <a:solidFill>
                <a:schemeClr val="tx1">
                  <a:lumMod val="85000"/>
                  <a:lumOff val="15000"/>
                </a:schemeClr>
              </a:solidFill>
              <a:latin typeface="Californian FB" panose="0207040306080B030204" pitchFamily="18" charset="0"/>
            </a:endParaRPr>
          </a:p>
        </p:txBody>
      </p:sp>
      <p:sp>
        <p:nvSpPr>
          <p:cNvPr id="4" name="Title 1"/>
          <p:cNvSpPr txBox="1">
            <a:spLocks/>
          </p:cNvSpPr>
          <p:nvPr/>
        </p:nvSpPr>
        <p:spPr>
          <a:xfrm>
            <a:off x="2162704" y="76200"/>
            <a:ext cx="4847696" cy="6858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2800" dirty="0" smtClean="0">
                <a:solidFill>
                  <a:schemeClr val="tx1">
                    <a:lumMod val="85000"/>
                    <a:lumOff val="15000"/>
                  </a:schemeClr>
                </a:solidFill>
                <a:effectLst/>
                <a:latin typeface="Californian FB" panose="0207040306080B030204" pitchFamily="18" charset="0"/>
              </a:rPr>
              <a:t>Travel Tips</a:t>
            </a:r>
            <a:endParaRPr lang="en-US" sz="2000" dirty="0">
              <a:solidFill>
                <a:schemeClr val="tx1">
                  <a:lumMod val="85000"/>
                  <a:lumOff val="15000"/>
                </a:schemeClr>
              </a:solidFill>
              <a:effectLst/>
              <a:latin typeface="Californian FB" panose="0207040306080B030204" pitchFamily="18" charset="0"/>
            </a:endParaRPr>
          </a:p>
        </p:txBody>
      </p:sp>
    </p:spTree>
    <p:extLst>
      <p:ext uri="{BB962C8B-B14F-4D97-AF65-F5344CB8AC3E}">
        <p14:creationId xmlns:p14="http://schemas.microsoft.com/office/powerpoint/2010/main" val="356786517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Executive</Template>
  <TotalTime>82887</TotalTime>
  <Words>2970</Words>
  <Application>Microsoft Office PowerPoint</Application>
  <PresentationFormat>On-screen Show (4:3)</PresentationFormat>
  <Paragraphs>330</Paragraphs>
  <Slides>87</Slides>
  <Notes>1</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87</vt:i4>
      </vt:variant>
    </vt:vector>
  </HeadingPairs>
  <TitlesOfParts>
    <vt:vector size="96" baseType="lpstr">
      <vt:lpstr>Arial</vt:lpstr>
      <vt:lpstr>Calibri</vt:lpstr>
      <vt:lpstr>Calibri Light</vt:lpstr>
      <vt:lpstr>Californian FB</vt:lpstr>
      <vt:lpstr>Century Gothic</vt:lpstr>
      <vt:lpstr>Courier New</vt:lpstr>
      <vt:lpstr>Palatino Linotype</vt:lpstr>
      <vt:lpstr>Wingdings</vt:lpstr>
      <vt:lpstr>Executive</vt:lpstr>
      <vt:lpstr>A Camino Journey ~ September 2019</vt:lpstr>
      <vt:lpstr>A Camino Journey ~ September 2019</vt:lpstr>
      <vt:lpstr>Saint James (Santiago in Spanish)</vt:lpstr>
      <vt:lpstr>Pilgrimage</vt:lpstr>
      <vt:lpstr>Current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 Camino de Santiago / The Way of Saint James</vt:lpstr>
      <vt:lpstr>El Camino de Santiago / Camino Frances</vt:lpstr>
      <vt:lpstr>Saint-Jean-Pied-de-Port</vt:lpstr>
      <vt:lpstr>PowerPoint Presentation</vt:lpstr>
      <vt:lpstr>Day 1: Saint Jean Pied de Port to Orisson</vt:lpstr>
      <vt:lpstr>PowerPoint Presentation</vt:lpstr>
      <vt:lpstr>PowerPoint Presentation</vt:lpstr>
      <vt:lpstr>PowerPoint Presentation</vt:lpstr>
      <vt:lpstr>Day 2: Orisson to Roncesvalles</vt:lpstr>
      <vt:lpstr>PowerPoint Presentation</vt:lpstr>
      <vt:lpstr>PowerPoint Presentation</vt:lpstr>
      <vt:lpstr>PowerPoint Presentation</vt:lpstr>
      <vt:lpstr>Day 3: Roncesvalles to Zubiri</vt:lpstr>
      <vt:lpstr>PowerPoint Presentation</vt:lpstr>
      <vt:lpstr>PowerPoint Presentation</vt:lpstr>
      <vt:lpstr>Day 4: Zubiri to Pamplona</vt:lpstr>
      <vt:lpstr>PowerPoint Presentation</vt:lpstr>
      <vt:lpstr>PowerPoint Presentation</vt:lpstr>
      <vt:lpstr>Day 5: Pamplona to Puente la Reina</vt:lpstr>
      <vt:lpstr>PowerPoint Presentation</vt:lpstr>
      <vt:lpstr>PowerPoint Presentation</vt:lpstr>
      <vt:lpstr>PowerPoint Presentation</vt:lpstr>
      <vt:lpstr>Day 6: Puente la Reina to Estella</vt:lpstr>
      <vt:lpstr>PowerPoint Presentation</vt:lpstr>
      <vt:lpstr>PowerPoint Presentation</vt:lpstr>
      <vt:lpstr>PowerPoint Presentation</vt:lpstr>
      <vt:lpstr>Day 7: Estella to Los Arcos</vt:lpstr>
      <vt:lpstr>PowerPoint Presentation</vt:lpstr>
      <vt:lpstr>PowerPoint Presentation</vt:lpstr>
      <vt:lpstr>PowerPoint Presentation</vt:lpstr>
      <vt:lpstr>PowerPoint Presentation</vt:lpstr>
      <vt:lpstr>PowerPoint Presentation</vt:lpstr>
      <vt:lpstr>Day 8: Los Arcos to Logroño</vt:lpstr>
      <vt:lpstr>PowerPoint Presentation</vt:lpstr>
      <vt:lpstr>PowerPoint Presentation</vt:lpstr>
      <vt:lpstr>Day 9: Logroño to Navarrete</vt:lpstr>
      <vt:lpstr>PowerPoint Presentation</vt:lpstr>
      <vt:lpstr>PowerPoint Presentation</vt:lpstr>
      <vt:lpstr>Day 10: Navarrete to Nájera</vt:lpstr>
      <vt:lpstr>PowerPoint Presentation</vt:lpstr>
      <vt:lpstr>PowerPoint Presentation</vt:lpstr>
      <vt:lpstr>PowerPoint Presentation</vt:lpstr>
      <vt:lpstr>Day 11: Nájera to Santo Domingo de la Calzada</vt:lpstr>
      <vt:lpstr>PowerPoint Presentation</vt:lpstr>
      <vt:lpstr>PowerPoint Presentation</vt:lpstr>
      <vt:lpstr>Day 12: Santo Domingo de la Calzada to Belorado</vt:lpstr>
      <vt:lpstr>PowerPoint Presentation</vt:lpstr>
      <vt:lpstr>PowerPoint Presentation</vt:lpstr>
      <vt:lpstr>PowerPoint Presentation</vt:lpstr>
      <vt:lpstr>Day 13: Belorado to San Juan de Ortega</vt:lpstr>
      <vt:lpstr>PowerPoint Presentation</vt:lpstr>
      <vt:lpstr>PowerPoint Presentation</vt:lpstr>
      <vt:lpstr>Day 14: San Juan de Ortega to Burgos</vt:lpstr>
      <vt:lpstr>PowerPoint Presentation</vt:lpstr>
      <vt:lpstr>PowerPoint Presentation</vt:lpstr>
      <vt:lpstr>Burgos</vt:lpstr>
      <vt:lpstr>PowerPoint Presentation</vt:lpstr>
      <vt:lpstr>PowerPoint Presentation</vt:lpstr>
      <vt:lpstr>PowerPoint Presentation</vt:lpstr>
      <vt:lpstr>Day 15: Burgos to Castrojerez</vt:lpstr>
      <vt:lpstr>PowerPoint Presentation</vt:lpstr>
      <vt:lpstr>PowerPoint Presentation</vt:lpstr>
      <vt:lpstr>PowerPoint Presentation</vt:lpstr>
      <vt:lpstr>Day 16, 17: Castrojerez/Fromista/Calzadilla de la Cueza</vt:lpstr>
      <vt:lpstr>PowerPoint Presentation</vt:lpstr>
      <vt:lpstr>PowerPoint Presentation</vt:lpstr>
      <vt:lpstr>Day 18: Calzadilla de la Cueza to…</vt:lpstr>
      <vt:lpstr>Leon</vt:lpstr>
      <vt:lpstr>Learnings</vt:lpstr>
      <vt:lpstr>EL FÍN</vt:lpstr>
      <vt:lpstr>Charlotte Chapter American Pilgrims on the Camino</vt:lpstr>
      <vt:lpstr>Resources</vt:lpstr>
      <vt:lpstr>Websites + Social Media</vt:lpstr>
      <vt:lpstr>Contact</vt:lpstr>
    </vt:vector>
  </TitlesOfParts>
  <Company>Lowe's Companies,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Beginning Location</dc:title>
  <dc:creator>Lowe's Companies, Inc.</dc:creator>
  <cp:lastModifiedBy>john kennedy</cp:lastModifiedBy>
  <cp:revision>251</cp:revision>
  <dcterms:created xsi:type="dcterms:W3CDTF">2017-07-28T13:55:17Z</dcterms:created>
  <dcterms:modified xsi:type="dcterms:W3CDTF">2021-11-16T19:25:15Z</dcterms:modified>
</cp:coreProperties>
</file>